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256" r:id="rId5"/>
    <p:sldId id="257" r:id="rId6"/>
    <p:sldId id="258" r:id="rId7"/>
    <p:sldId id="259" r:id="rId8"/>
    <p:sldId id="275" r:id="rId9"/>
    <p:sldId id="260" r:id="rId10"/>
    <p:sldId id="270" r:id="rId11"/>
    <p:sldId id="262" r:id="rId12"/>
    <p:sldId id="271" r:id="rId13"/>
    <p:sldId id="263" r:id="rId14"/>
    <p:sldId id="264" r:id="rId15"/>
    <p:sldId id="266" r:id="rId16"/>
    <p:sldId id="267" r:id="rId17"/>
    <p:sldId id="265" r:id="rId18"/>
    <p:sldId id="268" r:id="rId19"/>
    <p:sldId id="269" r:id="rId20"/>
    <p:sldId id="273" r:id="rId21"/>
    <p:sldId id="272" r:id="rId22"/>
    <p:sldId id="276" r:id="rId23"/>
    <p:sldId id="277" r:id="rId24"/>
    <p:sldId id="281" r:id="rId25"/>
    <p:sldId id="285" r:id="rId26"/>
    <p:sldId id="280" r:id="rId27"/>
    <p:sldId id="286" r:id="rId28"/>
    <p:sldId id="289" r:id="rId29"/>
    <p:sldId id="282" r:id="rId30"/>
    <p:sldId id="283" r:id="rId31"/>
    <p:sldId id="284" r:id="rId32"/>
    <p:sldId id="287" r:id="rId33"/>
    <p:sldId id="288"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Halant Light" pitchFamily="2" charset="77"/>
      <p:regular r:id="rId40"/>
    </p:embeddedFont>
    <p:embeddedFont>
      <p:font typeface="Halant Medium" pitchFamily="2" charset="77"/>
      <p:regular r:id="rId41"/>
    </p:embeddedFont>
    <p:embeddedFont>
      <p:font typeface="Halant Semi-Bold" pitchFamily="2" charset="77"/>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BA323-EB5D-911A-0C0F-9781D74B1BF2}" name="Nguyen, Minh Hieu" initials="NH" userId="S::jacknguy@iu.edu::7ff64274-edb8-45ec-8540-ac66ef04c98d" providerId="AD"/>
  <p188:author id="{7217128E-9D83-9180-0BA8-5421C459AF7C}" name="Herndon, Will Charles" initials="HC" userId="S::wilhernd@iu.edu::a3ecc96a-87f1-41bd-80c0-b601808054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5351"/>
    <a:srgbClr val="EAD6C5"/>
    <a:srgbClr val="CA4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7875"/>
    <p:restoredTop sz="86441"/>
  </p:normalViewPr>
  <p:slideViewPr>
    <p:cSldViewPr snapToGrid="0">
      <p:cViewPr>
        <p:scale>
          <a:sx n="66" d="100"/>
          <a:sy n="66" d="100"/>
        </p:scale>
        <p:origin x="1528" y="1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D7239-1C98-413E-A69F-79CFD3057A4B}" type="datetimeFigureOut">
              <a:t>15/12/23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28821-F8EA-4691-80C3-7EBE2FD13192}" type="slidenum">
              <a:t>‹#›</a:t>
            </a:fld>
            <a:endParaRPr lang="en-US"/>
          </a:p>
        </p:txBody>
      </p:sp>
    </p:spTree>
    <p:extLst>
      <p:ext uri="{BB962C8B-B14F-4D97-AF65-F5344CB8AC3E}">
        <p14:creationId xmlns:p14="http://schemas.microsoft.com/office/powerpoint/2010/main" val="22001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9728821-F8EA-4691-80C3-7EBE2FD13192}" type="slidenum">
              <a:rPr lang="en-US"/>
              <a:t>12</a:t>
            </a:fld>
            <a:endParaRPr lang="en-US"/>
          </a:p>
        </p:txBody>
      </p:sp>
    </p:spTree>
    <p:extLst>
      <p:ext uri="{BB962C8B-B14F-4D97-AF65-F5344CB8AC3E}">
        <p14:creationId xmlns:p14="http://schemas.microsoft.com/office/powerpoint/2010/main" val="319004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cs typeface="Calibri"/>
              </a:rPr>
              <a:t>Sales Unit Forecast – 279,650 for year 1 </a:t>
            </a:r>
          </a:p>
          <a:p>
            <a:pPr marL="285750" indent="-285750">
              <a:buFont typeface="Calibri"/>
              <a:buChar char="-"/>
            </a:pPr>
            <a:r>
              <a:rPr lang="en-US">
                <a:cs typeface="Calibri"/>
              </a:rPr>
              <a:t>Numbers for 2 for 5 are estimated sales if we are targeting Red cross, save the children, All hands and hearts, and Mercy Corps (4) </a:t>
            </a:r>
          </a:p>
          <a:p>
            <a:pPr marL="285750" indent="-285750">
              <a:buFont typeface="Calibri"/>
              <a:buChar char="-"/>
            </a:pPr>
            <a:r>
              <a:rPr lang="en-US">
                <a:cs typeface="Calibri"/>
              </a:rPr>
              <a:t>Initial Capital Budgeting Document – sales projections are the volunteers for these organizations added up </a:t>
            </a:r>
          </a:p>
          <a:p>
            <a:r>
              <a:rPr lang="en-US">
                <a:cs typeface="Calibri"/>
              </a:rPr>
              <a:t>-559,300 </a:t>
            </a:r>
          </a:p>
          <a:p>
            <a:pPr>
              <a:buFont typeface="Calibri"/>
            </a:pPr>
            <a:r>
              <a:rPr lang="en-US" err="1">
                <a:cs typeface="Calibri"/>
              </a:rPr>
              <a:t>Yr</a:t>
            </a:r>
            <a:r>
              <a:rPr lang="en-US">
                <a:cs typeface="Calibri"/>
              </a:rPr>
              <a:t> 1 is 50% </a:t>
            </a:r>
          </a:p>
          <a:p>
            <a:pPr>
              <a:buFont typeface="Calibri"/>
            </a:pPr>
            <a:r>
              <a:rPr lang="en-US" err="1">
                <a:cs typeface="Calibri"/>
              </a:rPr>
              <a:t>Yr</a:t>
            </a:r>
            <a:r>
              <a:rPr lang="en-US">
                <a:cs typeface="Calibri"/>
              </a:rPr>
              <a:t> 2 is 75% </a:t>
            </a:r>
          </a:p>
          <a:p>
            <a:pPr>
              <a:buFont typeface="Calibri"/>
            </a:pPr>
            <a:r>
              <a:rPr lang="en-US" err="1">
                <a:cs typeface="Calibri"/>
              </a:rPr>
              <a:t>Yr</a:t>
            </a:r>
            <a:r>
              <a:rPr lang="en-US">
                <a:cs typeface="Calibri"/>
              </a:rPr>
              <a:t> 3 – 5 100%  </a:t>
            </a:r>
          </a:p>
          <a:p>
            <a:pPr>
              <a:buFont typeface="Calibri"/>
            </a:pPr>
            <a:endParaRPr lang="en-US">
              <a:cs typeface="Calibri"/>
            </a:endParaRPr>
          </a:p>
          <a:p>
            <a:pPr>
              <a:buFont typeface="Calibri"/>
            </a:pPr>
            <a:r>
              <a:rPr lang="en-US">
                <a:cs typeface="Calibri"/>
              </a:rPr>
              <a:t>Sales Price: </a:t>
            </a:r>
          </a:p>
          <a:p>
            <a:pPr>
              <a:buFont typeface="Calibri"/>
            </a:pPr>
            <a:endParaRPr lang="en-US">
              <a:cs typeface="Calibri"/>
            </a:endParaRPr>
          </a:p>
          <a:p>
            <a:pPr>
              <a:buFont typeface="Calibri"/>
            </a:pPr>
            <a:r>
              <a:rPr lang="en-US">
                <a:cs typeface="Calibri"/>
              </a:rPr>
              <a:t>-declines each year </a:t>
            </a:r>
          </a:p>
          <a:p>
            <a:pPr>
              <a:buFont typeface="Calibri"/>
            </a:pPr>
            <a:r>
              <a:rPr lang="en-US">
                <a:cs typeface="Calibri"/>
              </a:rPr>
              <a:t>-year 1 (total cost per unit * 1 + required return) = 20.39 % </a:t>
            </a:r>
          </a:p>
          <a:p>
            <a:pPr>
              <a:buFont typeface="Calibri"/>
            </a:pPr>
            <a:r>
              <a:rPr lang="en-US">
                <a:cs typeface="Calibri"/>
              </a:rPr>
              <a:t>-year 1 49.99 price </a:t>
            </a:r>
          </a:p>
          <a:p>
            <a:pPr>
              <a:buFont typeface="Calibri"/>
            </a:pPr>
            <a:r>
              <a:rPr lang="en-US">
                <a:cs typeface="Calibri"/>
              </a:rPr>
              <a:t>-normal math 51.18 with required return ( priced it at 49.99 because we want price to be under $50) </a:t>
            </a:r>
          </a:p>
          <a:p>
            <a:pPr>
              <a:buFont typeface="Calibri"/>
            </a:pPr>
            <a:r>
              <a:rPr lang="en-US">
                <a:cs typeface="Calibri"/>
              </a:rPr>
              <a:t>-year 2-5 (use </a:t>
            </a:r>
            <a:r>
              <a:rPr lang="en-US" err="1">
                <a:cs typeface="Calibri"/>
              </a:rPr>
              <a:t>tcpu</a:t>
            </a:r>
            <a:r>
              <a:rPr lang="en-US">
                <a:cs typeface="Calibri"/>
              </a:rPr>
              <a:t> * 1 + </a:t>
            </a:r>
            <a:r>
              <a:rPr lang="en-US" err="1">
                <a:cs typeface="Calibri"/>
              </a:rPr>
              <a:t>rr</a:t>
            </a:r>
            <a:r>
              <a:rPr lang="en-US">
                <a:cs typeface="Calibri"/>
              </a:rPr>
              <a:t>) </a:t>
            </a:r>
          </a:p>
        </p:txBody>
      </p:sp>
      <p:sp>
        <p:nvSpPr>
          <p:cNvPr id="4" name="Slide Number Placeholder 3"/>
          <p:cNvSpPr>
            <a:spLocks noGrp="1"/>
          </p:cNvSpPr>
          <p:nvPr>
            <p:ph type="sldNum" sz="quarter" idx="5"/>
          </p:nvPr>
        </p:nvSpPr>
        <p:spPr/>
        <p:txBody>
          <a:bodyPr/>
          <a:lstStyle/>
          <a:p>
            <a:fld id="{19728821-F8EA-4691-80C3-7EBE2FD13192}" type="slidenum">
              <a:t>13</a:t>
            </a:fld>
            <a:endParaRPr lang="en-US"/>
          </a:p>
        </p:txBody>
      </p:sp>
    </p:spTree>
    <p:extLst>
      <p:ext uri="{BB962C8B-B14F-4D97-AF65-F5344CB8AC3E}">
        <p14:creationId xmlns:p14="http://schemas.microsoft.com/office/powerpoint/2010/main" val="419106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3" name="AutoShape 3"/>
          <p:cNvSpPr/>
          <p:nvPr/>
        </p:nvSpPr>
        <p:spPr>
          <a:xfrm>
            <a:off x="2962857" y="1"/>
            <a:ext cx="15322786" cy="2795008"/>
          </a:xfrm>
          <a:prstGeom prst="rect">
            <a:avLst/>
          </a:prstGeom>
          <a:solidFill>
            <a:srgbClr val="EBD6C5"/>
          </a:solidFill>
        </p:spPr>
        <p:txBody>
          <a:bodyPr/>
          <a:lstStyle/>
          <a:p>
            <a:endParaRPr lang="en-US"/>
          </a:p>
        </p:txBody>
      </p:sp>
      <p:sp>
        <p:nvSpPr>
          <p:cNvPr id="4" name="TextBox 4"/>
          <p:cNvSpPr txBox="1"/>
          <p:nvPr/>
        </p:nvSpPr>
        <p:spPr>
          <a:xfrm>
            <a:off x="4300151" y="535615"/>
            <a:ext cx="13490778" cy="1935145"/>
          </a:xfrm>
          <a:prstGeom prst="rect">
            <a:avLst/>
          </a:prstGeom>
        </p:spPr>
        <p:txBody>
          <a:bodyPr wrap="square" lIns="0" tIns="0" rIns="0" bIns="0" rtlCol="0" anchor="t">
            <a:spAutoFit/>
          </a:bodyPr>
          <a:lstStyle/>
          <a:p>
            <a:pPr algn="r">
              <a:lnSpc>
                <a:spcPts val="7840"/>
              </a:lnSpc>
            </a:pPr>
            <a:r>
              <a:rPr lang="en-US" sz="8800" b="1" dirty="0">
                <a:solidFill>
                  <a:srgbClr val="205352"/>
                </a:solidFill>
                <a:latin typeface="Halant Medium"/>
              </a:rPr>
              <a:t>VolunteerUnited</a:t>
            </a:r>
            <a:endParaRPr lang="en-US" sz="8800" b="1" dirty="0">
              <a:solidFill>
                <a:srgbClr val="205352"/>
              </a:solidFill>
              <a:latin typeface="Halant Medium"/>
              <a:cs typeface="Halant Medium"/>
            </a:endParaRPr>
          </a:p>
          <a:p>
            <a:pPr algn="r">
              <a:lnSpc>
                <a:spcPts val="7840"/>
              </a:lnSpc>
            </a:pPr>
            <a:r>
              <a:rPr lang="en-US" sz="4800" i="1" dirty="0">
                <a:solidFill>
                  <a:srgbClr val="205352"/>
                </a:solidFill>
                <a:latin typeface="Halant Medium"/>
                <a:cs typeface="Halant Medium"/>
              </a:rPr>
              <a:t>Empowering volunteers. Enhancing impact.</a:t>
            </a:r>
          </a:p>
        </p:txBody>
      </p:sp>
      <p:sp>
        <p:nvSpPr>
          <p:cNvPr id="6" name="TextBox 6"/>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399">
                <a:solidFill>
                  <a:srgbClr val="EBEBEB"/>
                </a:solidFill>
                <a:latin typeface="Halant Semi-Bold"/>
              </a:rPr>
              <a:t>01</a:t>
            </a:r>
          </a:p>
        </p:txBody>
      </p:sp>
      <p:pic>
        <p:nvPicPr>
          <p:cNvPr id="8" name="Picture 7" descr="A group of people standing in front of a fire&#10;&#10;Description automatically generated">
            <a:extLst>
              <a:ext uri="{FF2B5EF4-FFF2-40B4-BE49-F238E27FC236}">
                <a16:creationId xmlns:a16="http://schemas.microsoft.com/office/drawing/2014/main" id="{DB3D4BF7-0610-32B1-4414-1B893116AF0E}"/>
              </a:ext>
            </a:extLst>
          </p:cNvPr>
          <p:cNvPicPr>
            <a:picLocks noChangeAspect="1"/>
          </p:cNvPicPr>
          <p:nvPr/>
        </p:nvPicPr>
        <p:blipFill>
          <a:blip r:embed="rId2"/>
          <a:stretch>
            <a:fillRect/>
          </a:stretch>
        </p:blipFill>
        <p:spPr>
          <a:xfrm>
            <a:off x="11130395" y="3266138"/>
            <a:ext cx="5678820" cy="5678820"/>
          </a:xfrm>
          <a:prstGeom prst="rect">
            <a:avLst/>
          </a:prstGeom>
        </p:spPr>
      </p:pic>
      <p:sp>
        <p:nvSpPr>
          <p:cNvPr id="9" name="TextBox 8">
            <a:extLst>
              <a:ext uri="{FF2B5EF4-FFF2-40B4-BE49-F238E27FC236}">
                <a16:creationId xmlns:a16="http://schemas.microsoft.com/office/drawing/2014/main" id="{7746AA76-D4F0-3636-D963-93DE066AFC28}"/>
              </a:ext>
            </a:extLst>
          </p:cNvPr>
          <p:cNvSpPr txBox="1"/>
          <p:nvPr/>
        </p:nvSpPr>
        <p:spPr>
          <a:xfrm>
            <a:off x="526272" y="9308460"/>
            <a:ext cx="104481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lumMod val="20000"/>
                    <a:lumOff val="80000"/>
                  </a:schemeClr>
                </a:solidFill>
                <a:latin typeface="Halant Medium"/>
                <a:cs typeface="Calibri"/>
              </a:rPr>
              <a:t>By Delaney Brown, Will Herndon, Nerea Lancho Poza, and Hieu Nguyen</a:t>
            </a:r>
            <a:endParaRPr lang="en-US" sz="2400">
              <a:solidFill>
                <a:schemeClr val="accent6">
                  <a:lumMod val="20000"/>
                  <a:lumOff val="80000"/>
                </a:schemeClr>
              </a:solidFill>
              <a:latin typeface="Halant Medium"/>
              <a:cs typeface="Halant Medium"/>
            </a:endParaRPr>
          </a:p>
        </p:txBody>
      </p:sp>
      <p:pic>
        <p:nvPicPr>
          <p:cNvPr id="2" name="Picture 1" descr="A green and black logo&#10;&#10;Description automatically generated">
            <a:extLst>
              <a:ext uri="{FF2B5EF4-FFF2-40B4-BE49-F238E27FC236}">
                <a16:creationId xmlns:a16="http://schemas.microsoft.com/office/drawing/2014/main" id="{2DA04CB6-0062-4F7B-75B7-18A94AC88860}"/>
              </a:ext>
            </a:extLst>
          </p:cNvPr>
          <p:cNvPicPr>
            <a:picLocks noChangeAspect="1"/>
          </p:cNvPicPr>
          <p:nvPr/>
        </p:nvPicPr>
        <p:blipFill>
          <a:blip r:embed="rId3"/>
          <a:stretch>
            <a:fillRect/>
          </a:stretch>
        </p:blipFill>
        <p:spPr>
          <a:xfrm>
            <a:off x="2431549" y="3023605"/>
            <a:ext cx="6385996" cy="6172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D6C5"/>
        </a:solidFill>
        <a:effectLst/>
      </p:bgPr>
    </p:bg>
    <p:spTree>
      <p:nvGrpSpPr>
        <p:cNvPr id="1" name=""/>
        <p:cNvGrpSpPr/>
        <p:nvPr/>
      </p:nvGrpSpPr>
      <p:grpSpPr>
        <a:xfrm>
          <a:off x="0" y="0"/>
          <a:ext cx="0" cy="0"/>
          <a:chOff x="0" y="0"/>
          <a:chExt cx="0" cy="0"/>
        </a:xfrm>
      </p:grpSpPr>
      <p:sp>
        <p:nvSpPr>
          <p:cNvPr id="3" name="TextBox 3"/>
          <p:cNvSpPr txBox="1"/>
          <p:nvPr/>
        </p:nvSpPr>
        <p:spPr>
          <a:xfrm>
            <a:off x="310662" y="355480"/>
            <a:ext cx="12785366" cy="1827423"/>
          </a:xfrm>
          <a:prstGeom prst="rect">
            <a:avLst/>
          </a:prstGeom>
        </p:spPr>
        <p:txBody>
          <a:bodyPr wrap="square" lIns="0" tIns="0" rIns="0" bIns="0" rtlCol="0" anchor="t">
            <a:spAutoFit/>
          </a:bodyPr>
          <a:lstStyle/>
          <a:p>
            <a:r>
              <a:rPr lang="en-US" sz="6350">
                <a:solidFill>
                  <a:srgbClr val="205352"/>
                </a:solidFill>
                <a:latin typeface="Halant Medium"/>
                <a:cs typeface="Halant Medium"/>
              </a:rPr>
              <a:t>Application Development</a:t>
            </a:r>
          </a:p>
          <a:p>
            <a:pPr>
              <a:lnSpc>
                <a:spcPts val="6271"/>
              </a:lnSpc>
            </a:pPr>
            <a:endParaRPr lang="en-US" sz="6350">
              <a:solidFill>
                <a:srgbClr val="205352"/>
              </a:solidFill>
              <a:latin typeface="Halant Medium"/>
              <a:cs typeface="Halant Medium"/>
            </a:endParaRPr>
          </a:p>
        </p:txBody>
      </p:sp>
      <p:sp>
        <p:nvSpPr>
          <p:cNvPr id="11" name="TextBox 6">
            <a:extLst>
              <a:ext uri="{FF2B5EF4-FFF2-40B4-BE49-F238E27FC236}">
                <a16:creationId xmlns:a16="http://schemas.microsoft.com/office/drawing/2014/main" id="{13743654-F2E5-C9B2-6E3F-097AE6D3E74B}"/>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10</a:t>
            </a:r>
          </a:p>
        </p:txBody>
      </p:sp>
      <p:graphicFrame>
        <p:nvGraphicFramePr>
          <p:cNvPr id="4" name="Table 4">
            <a:extLst>
              <a:ext uri="{FF2B5EF4-FFF2-40B4-BE49-F238E27FC236}">
                <a16:creationId xmlns:a16="http://schemas.microsoft.com/office/drawing/2014/main" id="{DA236A0B-74C2-19E7-08D3-03D82137183D}"/>
              </a:ext>
            </a:extLst>
          </p:cNvPr>
          <p:cNvGraphicFramePr>
            <a:graphicFrameLocks noGrp="1"/>
          </p:cNvGraphicFramePr>
          <p:nvPr>
            <p:extLst>
              <p:ext uri="{D42A27DB-BD31-4B8C-83A1-F6EECF244321}">
                <p14:modId xmlns:p14="http://schemas.microsoft.com/office/powerpoint/2010/main" val="1687852191"/>
              </p:ext>
            </p:extLst>
          </p:nvPr>
        </p:nvGraphicFramePr>
        <p:xfrm>
          <a:off x="310896" y="2575519"/>
          <a:ext cx="17684501" cy="6588946"/>
        </p:xfrm>
        <a:graphic>
          <a:graphicData uri="http://schemas.openxmlformats.org/drawingml/2006/table">
            <a:tbl>
              <a:tblPr firstRow="1" bandRow="1">
                <a:tableStyleId>{7DF18680-E054-41AD-8BC1-D1AEF772440D}</a:tableStyleId>
              </a:tblPr>
              <a:tblGrid>
                <a:gridCol w="2416395">
                  <a:extLst>
                    <a:ext uri="{9D8B030D-6E8A-4147-A177-3AD203B41FA5}">
                      <a16:colId xmlns:a16="http://schemas.microsoft.com/office/drawing/2014/main" val="59957190"/>
                    </a:ext>
                  </a:extLst>
                </a:gridCol>
                <a:gridCol w="1090579">
                  <a:extLst>
                    <a:ext uri="{9D8B030D-6E8A-4147-A177-3AD203B41FA5}">
                      <a16:colId xmlns:a16="http://schemas.microsoft.com/office/drawing/2014/main" val="807101791"/>
                    </a:ext>
                  </a:extLst>
                </a:gridCol>
                <a:gridCol w="1090579">
                  <a:extLst>
                    <a:ext uri="{9D8B030D-6E8A-4147-A177-3AD203B41FA5}">
                      <a16:colId xmlns:a16="http://schemas.microsoft.com/office/drawing/2014/main" val="2248623602"/>
                    </a:ext>
                  </a:extLst>
                </a:gridCol>
                <a:gridCol w="1090579">
                  <a:extLst>
                    <a:ext uri="{9D8B030D-6E8A-4147-A177-3AD203B41FA5}">
                      <a16:colId xmlns:a16="http://schemas.microsoft.com/office/drawing/2014/main" val="634793268"/>
                    </a:ext>
                  </a:extLst>
                </a:gridCol>
                <a:gridCol w="1090579">
                  <a:extLst>
                    <a:ext uri="{9D8B030D-6E8A-4147-A177-3AD203B41FA5}">
                      <a16:colId xmlns:a16="http://schemas.microsoft.com/office/drawing/2014/main" val="4012865938"/>
                    </a:ext>
                  </a:extLst>
                </a:gridCol>
                <a:gridCol w="1090579">
                  <a:extLst>
                    <a:ext uri="{9D8B030D-6E8A-4147-A177-3AD203B41FA5}">
                      <a16:colId xmlns:a16="http://schemas.microsoft.com/office/drawing/2014/main" val="3893729172"/>
                    </a:ext>
                  </a:extLst>
                </a:gridCol>
                <a:gridCol w="1090579">
                  <a:extLst>
                    <a:ext uri="{9D8B030D-6E8A-4147-A177-3AD203B41FA5}">
                      <a16:colId xmlns:a16="http://schemas.microsoft.com/office/drawing/2014/main" val="2419739623"/>
                    </a:ext>
                  </a:extLst>
                </a:gridCol>
                <a:gridCol w="1090579">
                  <a:extLst>
                    <a:ext uri="{9D8B030D-6E8A-4147-A177-3AD203B41FA5}">
                      <a16:colId xmlns:a16="http://schemas.microsoft.com/office/drawing/2014/main" val="2834181048"/>
                    </a:ext>
                  </a:extLst>
                </a:gridCol>
                <a:gridCol w="1090579">
                  <a:extLst>
                    <a:ext uri="{9D8B030D-6E8A-4147-A177-3AD203B41FA5}">
                      <a16:colId xmlns:a16="http://schemas.microsoft.com/office/drawing/2014/main" val="3731207657"/>
                    </a:ext>
                  </a:extLst>
                </a:gridCol>
                <a:gridCol w="1090579">
                  <a:extLst>
                    <a:ext uri="{9D8B030D-6E8A-4147-A177-3AD203B41FA5}">
                      <a16:colId xmlns:a16="http://schemas.microsoft.com/office/drawing/2014/main" val="1023442730"/>
                    </a:ext>
                  </a:extLst>
                </a:gridCol>
                <a:gridCol w="1090579">
                  <a:extLst>
                    <a:ext uri="{9D8B030D-6E8A-4147-A177-3AD203B41FA5}">
                      <a16:colId xmlns:a16="http://schemas.microsoft.com/office/drawing/2014/main" val="3984983490"/>
                    </a:ext>
                  </a:extLst>
                </a:gridCol>
                <a:gridCol w="1090579">
                  <a:extLst>
                    <a:ext uri="{9D8B030D-6E8A-4147-A177-3AD203B41FA5}">
                      <a16:colId xmlns:a16="http://schemas.microsoft.com/office/drawing/2014/main" val="295992604"/>
                    </a:ext>
                  </a:extLst>
                </a:gridCol>
                <a:gridCol w="1090579">
                  <a:extLst>
                    <a:ext uri="{9D8B030D-6E8A-4147-A177-3AD203B41FA5}">
                      <a16:colId xmlns:a16="http://schemas.microsoft.com/office/drawing/2014/main" val="3480672689"/>
                    </a:ext>
                  </a:extLst>
                </a:gridCol>
                <a:gridCol w="1090579">
                  <a:extLst>
                    <a:ext uri="{9D8B030D-6E8A-4147-A177-3AD203B41FA5}">
                      <a16:colId xmlns:a16="http://schemas.microsoft.com/office/drawing/2014/main" val="4229028294"/>
                    </a:ext>
                  </a:extLst>
                </a:gridCol>
                <a:gridCol w="1090579">
                  <a:extLst>
                    <a:ext uri="{9D8B030D-6E8A-4147-A177-3AD203B41FA5}">
                      <a16:colId xmlns:a16="http://schemas.microsoft.com/office/drawing/2014/main" val="1677810917"/>
                    </a:ext>
                  </a:extLst>
                </a:gridCol>
              </a:tblGrid>
              <a:tr h="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gridSpan="12">
                  <a:txBody>
                    <a:bodyPr/>
                    <a:lstStyle/>
                    <a:p>
                      <a:pPr algn="ctr"/>
                      <a:r>
                        <a:rPr lang="en-US"/>
                        <a:t>Year 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a:t>Year 2 </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70317209"/>
                  </a:ext>
                </a:extLst>
              </a:tr>
              <a:tr h="365760">
                <a:tc>
                  <a:txBody>
                    <a:bodyPr/>
                    <a:lstStyle/>
                    <a:p>
                      <a:endParaRPr lang="en-US" sz="15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a:t>Month 1</a:t>
                      </a:r>
                    </a:p>
                  </a:txBody>
                  <a:tcPr>
                    <a:lnL w="12700" cap="flat" cmpd="sng" algn="ctr">
                      <a:noFill/>
                      <a:prstDash val="solid"/>
                      <a:round/>
                      <a:headEnd type="none" w="med" len="med"/>
                      <a:tailEnd type="none" w="med" len="med"/>
                    </a:lnL>
                  </a:tcPr>
                </a:tc>
                <a:tc>
                  <a:txBody>
                    <a:bodyPr/>
                    <a:lstStyle/>
                    <a:p>
                      <a:r>
                        <a:rPr lang="en-US" sz="1500"/>
                        <a:t>Month 2</a:t>
                      </a:r>
                    </a:p>
                  </a:txBody>
                  <a:tcPr/>
                </a:tc>
                <a:tc>
                  <a:txBody>
                    <a:bodyPr/>
                    <a:lstStyle/>
                    <a:p>
                      <a:r>
                        <a:rPr lang="en-US" sz="1500"/>
                        <a:t>Month 3</a:t>
                      </a:r>
                    </a:p>
                  </a:txBody>
                  <a:tcPr/>
                </a:tc>
                <a:tc>
                  <a:txBody>
                    <a:bodyPr/>
                    <a:lstStyle/>
                    <a:p>
                      <a:r>
                        <a:rPr lang="en-US" sz="1500"/>
                        <a:t>Month 4</a:t>
                      </a:r>
                    </a:p>
                  </a:txBody>
                  <a:tcPr/>
                </a:tc>
                <a:tc>
                  <a:txBody>
                    <a:bodyPr/>
                    <a:lstStyle/>
                    <a:p>
                      <a:r>
                        <a:rPr lang="en-US" sz="1500"/>
                        <a:t>Month 5</a:t>
                      </a:r>
                    </a:p>
                  </a:txBody>
                  <a:tcPr/>
                </a:tc>
                <a:tc>
                  <a:txBody>
                    <a:bodyPr/>
                    <a:lstStyle/>
                    <a:p>
                      <a:r>
                        <a:rPr lang="en-US" sz="1500"/>
                        <a:t>Month 6</a:t>
                      </a:r>
                    </a:p>
                  </a:txBody>
                  <a:tcPr/>
                </a:tc>
                <a:tc>
                  <a:txBody>
                    <a:bodyPr/>
                    <a:lstStyle/>
                    <a:p>
                      <a:r>
                        <a:rPr lang="en-US" sz="1500"/>
                        <a:t>Month 7 </a:t>
                      </a:r>
                    </a:p>
                  </a:txBody>
                  <a:tcPr/>
                </a:tc>
                <a:tc>
                  <a:txBody>
                    <a:bodyPr/>
                    <a:lstStyle/>
                    <a:p>
                      <a:r>
                        <a:rPr lang="en-US" sz="1500"/>
                        <a:t>Month 8</a:t>
                      </a:r>
                    </a:p>
                  </a:txBody>
                  <a:tcPr/>
                </a:tc>
                <a:tc>
                  <a:txBody>
                    <a:bodyPr/>
                    <a:lstStyle/>
                    <a:p>
                      <a:r>
                        <a:rPr lang="en-US" sz="1500"/>
                        <a:t>Month 9</a:t>
                      </a:r>
                    </a:p>
                  </a:txBody>
                  <a:tcPr/>
                </a:tc>
                <a:tc>
                  <a:txBody>
                    <a:bodyPr/>
                    <a:lstStyle/>
                    <a:p>
                      <a:r>
                        <a:rPr lang="en-US" sz="1500"/>
                        <a:t>Month 10 </a:t>
                      </a:r>
                    </a:p>
                  </a:txBody>
                  <a:tcPr/>
                </a:tc>
                <a:tc>
                  <a:txBody>
                    <a:bodyPr/>
                    <a:lstStyle/>
                    <a:p>
                      <a:r>
                        <a:rPr lang="en-US" sz="1500"/>
                        <a:t>Month 11</a:t>
                      </a:r>
                    </a:p>
                  </a:txBody>
                  <a:tcPr/>
                </a:tc>
                <a:tc>
                  <a:txBody>
                    <a:bodyPr/>
                    <a:lstStyle/>
                    <a:p>
                      <a:r>
                        <a:rPr lang="en-US" sz="1500"/>
                        <a:t>Month 12</a:t>
                      </a:r>
                    </a:p>
                  </a:txBody>
                  <a:tcPr>
                    <a:lnR w="12700" cap="flat" cmpd="sng" algn="ctr">
                      <a:solidFill>
                        <a:schemeClr val="tx1"/>
                      </a:solidFill>
                      <a:prstDash val="solid"/>
                      <a:round/>
                      <a:headEnd type="none" w="med" len="med"/>
                      <a:tailEnd type="none" w="med" len="med"/>
                    </a:lnR>
                  </a:tcPr>
                </a:tc>
                <a:tc>
                  <a:txBody>
                    <a:bodyPr/>
                    <a:lstStyle/>
                    <a:p>
                      <a:r>
                        <a:rPr lang="en-US" sz="1500"/>
                        <a:t>Month 13 </a:t>
                      </a:r>
                    </a:p>
                  </a:txBody>
                  <a:tcPr>
                    <a:lnL w="12700" cap="flat" cmpd="sng" algn="ctr">
                      <a:solidFill>
                        <a:schemeClr val="tx1"/>
                      </a:solidFill>
                      <a:prstDash val="solid"/>
                      <a:round/>
                      <a:headEnd type="none" w="med" len="med"/>
                      <a:tailEnd type="none" w="med" len="med"/>
                    </a:lnL>
                  </a:tcPr>
                </a:tc>
                <a:tc>
                  <a:txBody>
                    <a:bodyPr/>
                    <a:lstStyle/>
                    <a:p>
                      <a:r>
                        <a:rPr lang="en-US" sz="1500"/>
                        <a:t>Month 14</a:t>
                      </a:r>
                    </a:p>
                  </a:txBody>
                  <a:tcPr/>
                </a:tc>
                <a:extLst>
                  <a:ext uri="{0D108BD9-81ED-4DB2-BD59-A6C34878D82A}">
                    <a16:rowId xmlns:a16="http://schemas.microsoft.com/office/drawing/2014/main" val="3381304221"/>
                  </a:ext>
                </a:extLst>
              </a:tr>
              <a:tr h="365760">
                <a:tc>
                  <a:txBody>
                    <a:bodyPr/>
                    <a:lstStyle/>
                    <a:p>
                      <a:r>
                        <a:rPr lang="en-US" sz="1500" b="0" kern="1200">
                          <a:solidFill>
                            <a:schemeClr val="bg1"/>
                          </a:solidFill>
                          <a:effectLst/>
                        </a:rPr>
                        <a:t>Define Goals &amp; Objectives</a:t>
                      </a:r>
                      <a:endParaRPr lang="en-US" sz="1500">
                        <a:solidFill>
                          <a:schemeClr val="bg1"/>
                        </a:solidFill>
                      </a:endParaRPr>
                    </a:p>
                  </a:txBody>
                  <a:tcPr>
                    <a:lnT w="12700" cap="flat" cmpd="sng" algn="ctr">
                      <a:noFill/>
                      <a:prstDash val="solid"/>
                      <a:round/>
                      <a:headEnd type="none" w="med" len="med"/>
                      <a:tailEnd type="none" w="med" len="med"/>
                    </a:lnT>
                    <a:solidFill>
                      <a:schemeClr val="accent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379303269"/>
                  </a:ext>
                </a:extLst>
              </a:tr>
              <a:tr h="371026">
                <a:tc>
                  <a:txBody>
                    <a:bodyPr/>
                    <a:lstStyle/>
                    <a:p>
                      <a:r>
                        <a:rPr lang="en-US" sz="1500" b="0" kern="1200">
                          <a:solidFill>
                            <a:schemeClr val="dk1"/>
                          </a:solidFill>
                          <a:effectLst/>
                        </a:rPr>
                        <a:t>Market Research</a:t>
                      </a:r>
                      <a:endParaRPr lang="en-US" sz="1500"/>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86682342"/>
                  </a:ext>
                </a:extLst>
              </a:tr>
              <a:tr h="365760">
                <a:tc>
                  <a:txBody>
                    <a:bodyPr/>
                    <a:lstStyle/>
                    <a:p>
                      <a:r>
                        <a:rPr lang="en-US" sz="1500" b="0" kern="1200">
                          <a:solidFill>
                            <a:schemeClr val="dk1"/>
                          </a:solidFill>
                          <a:effectLst/>
                        </a:rPr>
                        <a:t>Select Technology Stack</a:t>
                      </a:r>
                      <a:endParaRPr lang="en-US" sz="1500"/>
                    </a:p>
                  </a:txBody>
                  <a:tcPr>
                    <a:solidFill>
                      <a:srgbClr val="00B05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405708708"/>
                  </a:ext>
                </a:extLst>
              </a:tr>
              <a:tr h="365760">
                <a:tc>
                  <a:txBody>
                    <a:bodyPr/>
                    <a:lstStyle/>
                    <a:p>
                      <a:r>
                        <a:rPr lang="en-US" sz="1500" b="0" i="0" kern="1200">
                          <a:solidFill>
                            <a:schemeClr val="bg1"/>
                          </a:solidFill>
                          <a:effectLst/>
                        </a:rPr>
                        <a:t>Creating Wireframes</a:t>
                      </a:r>
                      <a:endParaRPr lang="en-US" sz="1500" i="0">
                        <a:solidFill>
                          <a:schemeClr val="bg1"/>
                        </a:solidFill>
                      </a:endParaRPr>
                    </a:p>
                  </a:txBody>
                  <a:tcPr>
                    <a:solidFill>
                      <a:srgbClr val="7030A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674476121"/>
                  </a:ext>
                </a:extLst>
              </a:tr>
              <a:tr h="365760">
                <a:tc>
                  <a:txBody>
                    <a:bodyPr/>
                    <a:lstStyle/>
                    <a:p>
                      <a:r>
                        <a:rPr lang="en-US" sz="1500" b="0" kern="1200">
                          <a:solidFill>
                            <a:schemeClr val="dk1"/>
                          </a:solidFill>
                          <a:effectLst/>
                        </a:rPr>
                        <a:t>Backend Development</a:t>
                      </a:r>
                      <a:endParaRPr lang="en-US" sz="1500"/>
                    </a:p>
                  </a:txBody>
                  <a:tcPr>
                    <a:solidFill>
                      <a:srgbClr val="FFFF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417917209"/>
                  </a:ext>
                </a:extLst>
              </a:tr>
              <a:tr h="365760">
                <a:tc>
                  <a:txBody>
                    <a:bodyPr/>
                    <a:lstStyle/>
                    <a:p>
                      <a:r>
                        <a:rPr lang="en-US" sz="1500" b="0" kern="1200">
                          <a:solidFill>
                            <a:schemeClr val="dk1"/>
                          </a:solidFill>
                          <a:effectLst/>
                        </a:rPr>
                        <a:t>Implementation APIs</a:t>
                      </a:r>
                      <a:endParaRPr lang="en-US" sz="1500"/>
                    </a:p>
                  </a:txBody>
                  <a:tcPr>
                    <a:solidFill>
                      <a:schemeClr val="accent4"/>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212395248"/>
                  </a:ext>
                </a:extLst>
              </a:tr>
              <a:tr h="365760">
                <a:tc>
                  <a:txBody>
                    <a:bodyPr/>
                    <a:lstStyle/>
                    <a:p>
                      <a:r>
                        <a:rPr lang="en-US" sz="1500" b="0" kern="1200">
                          <a:solidFill>
                            <a:schemeClr val="dk1"/>
                          </a:solidFill>
                          <a:effectLst/>
                        </a:rPr>
                        <a:t>Frontend Development</a:t>
                      </a:r>
                      <a:endParaRPr lang="en-US" sz="1500"/>
                    </a:p>
                  </a:txBody>
                  <a:tcPr>
                    <a:solidFill>
                      <a:srgbClr val="92D05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979214544"/>
                  </a:ext>
                </a:extLst>
              </a:tr>
              <a:tr h="365760">
                <a:tc>
                  <a:txBody>
                    <a:bodyPr/>
                    <a:lstStyle/>
                    <a:p>
                      <a:r>
                        <a:rPr lang="en-US" sz="1500" b="0" kern="1200">
                          <a:solidFill>
                            <a:schemeClr val="bg1"/>
                          </a:solidFill>
                          <a:effectLst/>
                        </a:rPr>
                        <a:t>Connect Frontend and Backend</a:t>
                      </a:r>
                      <a:endParaRPr lang="en-US" sz="1500">
                        <a:solidFill>
                          <a:schemeClr val="bg1"/>
                        </a:solidFill>
                      </a:endParaRPr>
                    </a:p>
                  </a:txBody>
                  <a:tcPr>
                    <a:solidFill>
                      <a:schemeClr val="accent3"/>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833281090"/>
                  </a:ext>
                </a:extLst>
              </a:tr>
              <a:tr h="365760">
                <a:tc>
                  <a:txBody>
                    <a:bodyPr/>
                    <a:lstStyle/>
                    <a:p>
                      <a:r>
                        <a:rPr lang="en-US" sz="1500" b="0" kern="1200">
                          <a:solidFill>
                            <a:schemeClr val="bg1"/>
                          </a:solidFill>
                          <a:effectLst/>
                        </a:rPr>
                        <a:t>Application Testing</a:t>
                      </a:r>
                      <a:endParaRPr lang="en-US" sz="1500">
                        <a:solidFill>
                          <a:schemeClr val="bg1"/>
                        </a:solidFill>
                      </a:endParaRPr>
                    </a:p>
                  </a:txBody>
                  <a:tcPr>
                    <a:solidFill>
                      <a:schemeClr val="accent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753772694"/>
                  </a:ext>
                </a:extLst>
              </a:tr>
              <a:tr h="365760">
                <a:tc>
                  <a:txBody>
                    <a:bodyPr/>
                    <a:lstStyle/>
                    <a:p>
                      <a:r>
                        <a:rPr lang="en-US" sz="1500" b="0" kern="1200">
                          <a:solidFill>
                            <a:schemeClr val="dk1"/>
                          </a:solidFill>
                          <a:effectLst/>
                        </a:rPr>
                        <a:t>Documentation</a:t>
                      </a:r>
                      <a:endParaRPr lang="en-US" sz="1500"/>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096982033"/>
                  </a:ext>
                </a:extLst>
              </a:tr>
              <a:tr h="365760">
                <a:tc>
                  <a:txBody>
                    <a:bodyPr/>
                    <a:lstStyle/>
                    <a:p>
                      <a:r>
                        <a:rPr lang="en-US" sz="1500" b="0" kern="1200">
                          <a:solidFill>
                            <a:schemeClr val="dk1"/>
                          </a:solidFill>
                          <a:effectLst/>
                        </a:rPr>
                        <a:t>Deployment</a:t>
                      </a:r>
                      <a:endParaRPr lang="en-US" sz="1500"/>
                    </a:p>
                  </a:txBody>
                  <a:tcPr>
                    <a:solidFill>
                      <a:srgbClr val="00B05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1999392437"/>
                  </a:ext>
                </a:extLst>
              </a:tr>
              <a:tr h="365760">
                <a:tc>
                  <a:txBody>
                    <a:bodyPr/>
                    <a:lstStyle/>
                    <a:p>
                      <a:r>
                        <a:rPr lang="en-US" sz="1500" b="0" kern="1200">
                          <a:solidFill>
                            <a:schemeClr val="bg1"/>
                          </a:solidFill>
                          <a:effectLst/>
                        </a:rPr>
                        <a:t>Marketing</a:t>
                      </a:r>
                      <a:endParaRPr lang="en-US" sz="1500">
                        <a:solidFill>
                          <a:schemeClr val="bg1"/>
                        </a:solidFill>
                      </a:endParaRPr>
                    </a:p>
                  </a:txBody>
                  <a:tcPr>
                    <a:solidFill>
                      <a:srgbClr val="7030A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529432770"/>
                  </a:ext>
                </a:extLst>
              </a:tr>
              <a:tr h="365760">
                <a:tc>
                  <a:txBody>
                    <a:bodyPr/>
                    <a:lstStyle/>
                    <a:p>
                      <a:r>
                        <a:rPr lang="en-US" sz="1500" b="0" kern="1200">
                          <a:solidFill>
                            <a:schemeClr val="dk1"/>
                          </a:solidFill>
                          <a:effectLst/>
                        </a:rPr>
                        <a:t>Gather Users Feedback</a:t>
                      </a:r>
                      <a:endParaRPr lang="en-US" sz="1500"/>
                    </a:p>
                  </a:txBody>
                  <a:tcPr>
                    <a:solidFill>
                      <a:srgbClr val="FFFF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478429728"/>
                  </a:ext>
                </a:extLst>
              </a:tr>
              <a:tr h="365760">
                <a:tc>
                  <a:txBody>
                    <a:bodyPr/>
                    <a:lstStyle/>
                    <a:p>
                      <a:r>
                        <a:rPr lang="en-US" sz="1500" b="0" kern="1200">
                          <a:solidFill>
                            <a:schemeClr val="dk1"/>
                          </a:solidFill>
                          <a:effectLst/>
                        </a:rPr>
                        <a:t>Monitor and Optimize Application</a:t>
                      </a:r>
                      <a:endParaRPr lang="en-US" sz="1500"/>
                    </a:p>
                  </a:txBody>
                  <a:tcPr>
                    <a:solidFill>
                      <a:schemeClr val="accent4"/>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444200764"/>
                  </a:ext>
                </a:extLst>
              </a:tr>
              <a:tr h="365760">
                <a:tc>
                  <a:txBody>
                    <a:bodyPr/>
                    <a:lstStyle/>
                    <a:p>
                      <a:r>
                        <a:rPr lang="en-US" sz="1500" b="0" kern="1200">
                          <a:solidFill>
                            <a:schemeClr val="dk1"/>
                          </a:solidFill>
                          <a:effectLst/>
                        </a:rPr>
                        <a:t>Maintenace and Support</a:t>
                      </a:r>
                      <a:endParaRPr lang="en-US" sz="1500"/>
                    </a:p>
                  </a:txBody>
                  <a:tcPr>
                    <a:solidFill>
                      <a:srgbClr val="92D05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2212181761"/>
                  </a:ext>
                </a:extLst>
              </a:tr>
            </a:tbl>
          </a:graphicData>
        </a:graphic>
      </p:graphicFrame>
      <p:sp>
        <p:nvSpPr>
          <p:cNvPr id="8" name="Pentagon 7">
            <a:extLst>
              <a:ext uri="{FF2B5EF4-FFF2-40B4-BE49-F238E27FC236}">
                <a16:creationId xmlns:a16="http://schemas.microsoft.com/office/drawing/2014/main" id="{166F108E-DD6D-C88E-D1E6-A8B31D4BEFB6}"/>
              </a:ext>
            </a:extLst>
          </p:cNvPr>
          <p:cNvSpPr/>
          <p:nvPr/>
        </p:nvSpPr>
        <p:spPr>
          <a:xfrm>
            <a:off x="2761488" y="3401567"/>
            <a:ext cx="768096" cy="20409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638255-3C46-5771-46BE-B517327EB646}"/>
              </a:ext>
            </a:extLst>
          </p:cNvPr>
          <p:cNvSpPr txBox="1"/>
          <p:nvPr/>
        </p:nvSpPr>
        <p:spPr>
          <a:xfrm>
            <a:off x="3586734" y="3324844"/>
            <a:ext cx="1406890" cy="369332"/>
          </a:xfrm>
          <a:prstGeom prst="rect">
            <a:avLst/>
          </a:prstGeom>
          <a:noFill/>
        </p:spPr>
        <p:txBody>
          <a:bodyPr wrap="square" rtlCol="0">
            <a:spAutoFit/>
          </a:bodyPr>
          <a:lstStyle/>
          <a:p>
            <a:r>
              <a:rPr lang="en-US"/>
              <a:t>3 Weeks</a:t>
            </a:r>
          </a:p>
        </p:txBody>
      </p:sp>
      <p:sp>
        <p:nvSpPr>
          <p:cNvPr id="12" name="Pentagon 11">
            <a:extLst>
              <a:ext uri="{FF2B5EF4-FFF2-40B4-BE49-F238E27FC236}">
                <a16:creationId xmlns:a16="http://schemas.microsoft.com/office/drawing/2014/main" id="{7BF2ED0C-E0C2-203A-DC11-C765C16CC458}"/>
              </a:ext>
            </a:extLst>
          </p:cNvPr>
          <p:cNvSpPr/>
          <p:nvPr/>
        </p:nvSpPr>
        <p:spPr>
          <a:xfrm>
            <a:off x="3586734" y="3778161"/>
            <a:ext cx="1042416" cy="204095"/>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9AE517-7DC7-F230-2FD1-C95EE05559BB}"/>
              </a:ext>
            </a:extLst>
          </p:cNvPr>
          <p:cNvSpPr txBox="1"/>
          <p:nvPr/>
        </p:nvSpPr>
        <p:spPr>
          <a:xfrm>
            <a:off x="4695825" y="3694176"/>
            <a:ext cx="1042416" cy="369332"/>
          </a:xfrm>
          <a:prstGeom prst="rect">
            <a:avLst/>
          </a:prstGeom>
          <a:noFill/>
        </p:spPr>
        <p:txBody>
          <a:bodyPr wrap="square" rtlCol="0">
            <a:spAutoFit/>
          </a:bodyPr>
          <a:lstStyle/>
          <a:p>
            <a:r>
              <a:rPr lang="en-US"/>
              <a:t>4 Weeks</a:t>
            </a:r>
          </a:p>
        </p:txBody>
      </p:sp>
      <p:sp>
        <p:nvSpPr>
          <p:cNvPr id="14" name="Pentagon 13">
            <a:extLst>
              <a:ext uri="{FF2B5EF4-FFF2-40B4-BE49-F238E27FC236}">
                <a16:creationId xmlns:a16="http://schemas.microsoft.com/office/drawing/2014/main" id="{8735674D-9D87-A0BC-2E5A-353D939B1AC3}"/>
              </a:ext>
            </a:extLst>
          </p:cNvPr>
          <p:cNvSpPr/>
          <p:nvPr/>
        </p:nvSpPr>
        <p:spPr>
          <a:xfrm>
            <a:off x="4695825" y="4128443"/>
            <a:ext cx="1042416" cy="2023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525B49-444A-42C9-DE44-5EE669E010CC}"/>
              </a:ext>
            </a:extLst>
          </p:cNvPr>
          <p:cNvSpPr txBox="1"/>
          <p:nvPr/>
        </p:nvSpPr>
        <p:spPr>
          <a:xfrm>
            <a:off x="5738241" y="4047253"/>
            <a:ext cx="1207008" cy="369332"/>
          </a:xfrm>
          <a:prstGeom prst="rect">
            <a:avLst/>
          </a:prstGeom>
          <a:noFill/>
        </p:spPr>
        <p:txBody>
          <a:bodyPr wrap="square" rtlCol="0">
            <a:spAutoFit/>
          </a:bodyPr>
          <a:lstStyle/>
          <a:p>
            <a:r>
              <a:rPr lang="en-US"/>
              <a:t>4 Weeks</a:t>
            </a:r>
          </a:p>
        </p:txBody>
      </p:sp>
      <p:sp>
        <p:nvSpPr>
          <p:cNvPr id="16" name="Pentagon 15">
            <a:extLst>
              <a:ext uri="{FF2B5EF4-FFF2-40B4-BE49-F238E27FC236}">
                <a16:creationId xmlns:a16="http://schemas.microsoft.com/office/drawing/2014/main" id="{73679041-031B-E743-57D7-A7D2CC764CDC}"/>
              </a:ext>
            </a:extLst>
          </p:cNvPr>
          <p:cNvSpPr/>
          <p:nvPr/>
        </p:nvSpPr>
        <p:spPr>
          <a:xfrm>
            <a:off x="5738241" y="4496848"/>
            <a:ext cx="1042416" cy="20230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75CF589-219C-215F-151A-5BCA46182430}"/>
              </a:ext>
            </a:extLst>
          </p:cNvPr>
          <p:cNvSpPr txBox="1"/>
          <p:nvPr/>
        </p:nvSpPr>
        <p:spPr>
          <a:xfrm>
            <a:off x="6780657" y="4426110"/>
            <a:ext cx="1207008" cy="369332"/>
          </a:xfrm>
          <a:prstGeom prst="rect">
            <a:avLst/>
          </a:prstGeom>
          <a:noFill/>
        </p:spPr>
        <p:txBody>
          <a:bodyPr wrap="square" rtlCol="0">
            <a:spAutoFit/>
          </a:bodyPr>
          <a:lstStyle/>
          <a:p>
            <a:r>
              <a:rPr lang="en-US"/>
              <a:t>4 Weeks</a:t>
            </a:r>
          </a:p>
        </p:txBody>
      </p:sp>
      <p:sp>
        <p:nvSpPr>
          <p:cNvPr id="18" name="Pentagon 17">
            <a:extLst>
              <a:ext uri="{FF2B5EF4-FFF2-40B4-BE49-F238E27FC236}">
                <a16:creationId xmlns:a16="http://schemas.microsoft.com/office/drawing/2014/main" id="{9AD6AC20-CF21-7B73-FB1F-4196F02C1DF2}"/>
              </a:ext>
            </a:extLst>
          </p:cNvPr>
          <p:cNvSpPr/>
          <p:nvPr/>
        </p:nvSpPr>
        <p:spPr>
          <a:xfrm>
            <a:off x="5738241" y="4875705"/>
            <a:ext cx="3090672" cy="202309"/>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EEB8E8B-F040-3ED3-83BB-150C81D4BA02}"/>
              </a:ext>
            </a:extLst>
          </p:cNvPr>
          <p:cNvSpPr txBox="1"/>
          <p:nvPr/>
        </p:nvSpPr>
        <p:spPr>
          <a:xfrm>
            <a:off x="8838438" y="4814492"/>
            <a:ext cx="1170432" cy="369332"/>
          </a:xfrm>
          <a:prstGeom prst="rect">
            <a:avLst/>
          </a:prstGeom>
          <a:noFill/>
        </p:spPr>
        <p:txBody>
          <a:bodyPr wrap="square" rtlCol="0">
            <a:spAutoFit/>
          </a:bodyPr>
          <a:lstStyle/>
          <a:p>
            <a:r>
              <a:rPr lang="en-US"/>
              <a:t>12 Weeks</a:t>
            </a:r>
          </a:p>
        </p:txBody>
      </p:sp>
      <p:sp>
        <p:nvSpPr>
          <p:cNvPr id="20" name="Pentagon 19">
            <a:extLst>
              <a:ext uri="{FF2B5EF4-FFF2-40B4-BE49-F238E27FC236}">
                <a16:creationId xmlns:a16="http://schemas.microsoft.com/office/drawing/2014/main" id="{8A58F3F4-17D1-A136-F630-F50534830A7A}"/>
              </a:ext>
            </a:extLst>
          </p:cNvPr>
          <p:cNvSpPr/>
          <p:nvPr/>
        </p:nvSpPr>
        <p:spPr>
          <a:xfrm>
            <a:off x="5738241" y="5185219"/>
            <a:ext cx="237744" cy="202309"/>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70BD085-F35D-7BE9-F373-FFB0E440EA44}"/>
              </a:ext>
            </a:extLst>
          </p:cNvPr>
          <p:cNvSpPr txBox="1"/>
          <p:nvPr/>
        </p:nvSpPr>
        <p:spPr>
          <a:xfrm>
            <a:off x="5975985" y="5111232"/>
            <a:ext cx="877824" cy="369332"/>
          </a:xfrm>
          <a:prstGeom prst="rect">
            <a:avLst/>
          </a:prstGeom>
          <a:noFill/>
        </p:spPr>
        <p:txBody>
          <a:bodyPr wrap="square" rtlCol="0">
            <a:spAutoFit/>
          </a:bodyPr>
          <a:lstStyle/>
          <a:p>
            <a:r>
              <a:rPr lang="en-US"/>
              <a:t>3 Days</a:t>
            </a:r>
          </a:p>
        </p:txBody>
      </p:sp>
      <p:sp>
        <p:nvSpPr>
          <p:cNvPr id="22" name="Pentagon 21">
            <a:extLst>
              <a:ext uri="{FF2B5EF4-FFF2-40B4-BE49-F238E27FC236}">
                <a16:creationId xmlns:a16="http://schemas.microsoft.com/office/drawing/2014/main" id="{9ECFC934-BF57-0E93-DC57-4DBBFE00E108}"/>
              </a:ext>
            </a:extLst>
          </p:cNvPr>
          <p:cNvSpPr/>
          <p:nvPr/>
        </p:nvSpPr>
        <p:spPr>
          <a:xfrm>
            <a:off x="6781800" y="5581826"/>
            <a:ext cx="3090672" cy="202309"/>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911276E-3739-A7F9-3679-90FC61FF7FFF}"/>
              </a:ext>
            </a:extLst>
          </p:cNvPr>
          <p:cNvSpPr txBox="1"/>
          <p:nvPr/>
        </p:nvSpPr>
        <p:spPr>
          <a:xfrm>
            <a:off x="9920097" y="5498314"/>
            <a:ext cx="1335024" cy="369332"/>
          </a:xfrm>
          <a:prstGeom prst="rect">
            <a:avLst/>
          </a:prstGeom>
          <a:noFill/>
        </p:spPr>
        <p:txBody>
          <a:bodyPr wrap="square" rtlCol="0">
            <a:spAutoFit/>
          </a:bodyPr>
          <a:lstStyle/>
          <a:p>
            <a:r>
              <a:rPr lang="en-US"/>
              <a:t>12 Weeks</a:t>
            </a:r>
          </a:p>
        </p:txBody>
      </p:sp>
      <p:sp>
        <p:nvSpPr>
          <p:cNvPr id="24" name="Pentagon 23">
            <a:extLst>
              <a:ext uri="{FF2B5EF4-FFF2-40B4-BE49-F238E27FC236}">
                <a16:creationId xmlns:a16="http://schemas.microsoft.com/office/drawing/2014/main" id="{30C49770-685D-834C-EC52-E7BA6B638673}"/>
              </a:ext>
            </a:extLst>
          </p:cNvPr>
          <p:cNvSpPr/>
          <p:nvPr/>
        </p:nvSpPr>
        <p:spPr>
          <a:xfrm>
            <a:off x="9920097" y="6023088"/>
            <a:ext cx="571112" cy="230851"/>
          </a:xfrm>
          <a:prstGeom prst="homePlat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D1BA814-FD65-7B5F-5715-627D8A1DF8DF}"/>
              </a:ext>
            </a:extLst>
          </p:cNvPr>
          <p:cNvSpPr txBox="1"/>
          <p:nvPr/>
        </p:nvSpPr>
        <p:spPr>
          <a:xfrm>
            <a:off x="10492359" y="5953966"/>
            <a:ext cx="1280160" cy="372015"/>
          </a:xfrm>
          <a:prstGeom prst="rect">
            <a:avLst/>
          </a:prstGeom>
          <a:noFill/>
        </p:spPr>
        <p:txBody>
          <a:bodyPr wrap="square" rtlCol="0">
            <a:spAutoFit/>
          </a:bodyPr>
          <a:lstStyle/>
          <a:p>
            <a:r>
              <a:rPr lang="en-US"/>
              <a:t>2 Weeks</a:t>
            </a:r>
          </a:p>
        </p:txBody>
      </p:sp>
      <p:sp>
        <p:nvSpPr>
          <p:cNvPr id="26" name="Pentagon 25">
            <a:extLst>
              <a:ext uri="{FF2B5EF4-FFF2-40B4-BE49-F238E27FC236}">
                <a16:creationId xmlns:a16="http://schemas.microsoft.com/office/drawing/2014/main" id="{E14D7709-333B-87ED-4C80-8517736DFC13}"/>
              </a:ext>
            </a:extLst>
          </p:cNvPr>
          <p:cNvSpPr/>
          <p:nvPr/>
        </p:nvSpPr>
        <p:spPr>
          <a:xfrm>
            <a:off x="10586459" y="6492157"/>
            <a:ext cx="822960" cy="20116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4383224-0622-5DAF-A644-CE964FE5561B}"/>
              </a:ext>
            </a:extLst>
          </p:cNvPr>
          <p:cNvSpPr txBox="1"/>
          <p:nvPr/>
        </p:nvSpPr>
        <p:spPr>
          <a:xfrm>
            <a:off x="11447519" y="6402776"/>
            <a:ext cx="968621" cy="369332"/>
          </a:xfrm>
          <a:prstGeom prst="rect">
            <a:avLst/>
          </a:prstGeom>
          <a:noFill/>
        </p:spPr>
        <p:txBody>
          <a:bodyPr wrap="square" rtlCol="0">
            <a:spAutoFit/>
          </a:bodyPr>
          <a:lstStyle/>
          <a:p>
            <a:r>
              <a:rPr lang="en-US"/>
              <a:t>3 Weeks</a:t>
            </a:r>
          </a:p>
        </p:txBody>
      </p:sp>
      <p:sp>
        <p:nvSpPr>
          <p:cNvPr id="28" name="Pentagon 27">
            <a:extLst>
              <a:ext uri="{FF2B5EF4-FFF2-40B4-BE49-F238E27FC236}">
                <a16:creationId xmlns:a16="http://schemas.microsoft.com/office/drawing/2014/main" id="{AC799E7B-F137-161F-F37C-BCDE7F5D307C}"/>
              </a:ext>
            </a:extLst>
          </p:cNvPr>
          <p:cNvSpPr/>
          <p:nvPr/>
        </p:nvSpPr>
        <p:spPr>
          <a:xfrm>
            <a:off x="10586459" y="6858883"/>
            <a:ext cx="2016640" cy="20116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3FB17B2-2AF4-D004-0BF7-6EFACE90F5CD}"/>
              </a:ext>
            </a:extLst>
          </p:cNvPr>
          <p:cNvSpPr txBox="1"/>
          <p:nvPr/>
        </p:nvSpPr>
        <p:spPr>
          <a:xfrm>
            <a:off x="12603099" y="6772108"/>
            <a:ext cx="1452654" cy="369332"/>
          </a:xfrm>
          <a:prstGeom prst="rect">
            <a:avLst/>
          </a:prstGeom>
          <a:noFill/>
        </p:spPr>
        <p:txBody>
          <a:bodyPr wrap="square" rtlCol="0">
            <a:spAutoFit/>
          </a:bodyPr>
          <a:lstStyle/>
          <a:p>
            <a:r>
              <a:rPr lang="en-US"/>
              <a:t>8 Weeks</a:t>
            </a:r>
          </a:p>
        </p:txBody>
      </p:sp>
      <p:sp>
        <p:nvSpPr>
          <p:cNvPr id="30" name="Pentagon 29">
            <a:extLst>
              <a:ext uri="{FF2B5EF4-FFF2-40B4-BE49-F238E27FC236}">
                <a16:creationId xmlns:a16="http://schemas.microsoft.com/office/drawing/2014/main" id="{D2A4F41D-AE57-FA16-1539-9A1736CA0D81}"/>
              </a:ext>
            </a:extLst>
          </p:cNvPr>
          <p:cNvSpPr/>
          <p:nvPr/>
        </p:nvSpPr>
        <p:spPr>
          <a:xfrm>
            <a:off x="12688824" y="7209677"/>
            <a:ext cx="163949" cy="234371"/>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70536D4-7EAE-5233-BDB3-EE358C5E6E60}"/>
              </a:ext>
            </a:extLst>
          </p:cNvPr>
          <p:cNvSpPr txBox="1"/>
          <p:nvPr/>
        </p:nvSpPr>
        <p:spPr>
          <a:xfrm>
            <a:off x="12852773" y="7141440"/>
            <a:ext cx="1177691" cy="369332"/>
          </a:xfrm>
          <a:prstGeom prst="rect">
            <a:avLst/>
          </a:prstGeom>
          <a:noFill/>
        </p:spPr>
        <p:txBody>
          <a:bodyPr wrap="square" rtlCol="0">
            <a:spAutoFit/>
          </a:bodyPr>
          <a:lstStyle/>
          <a:p>
            <a:r>
              <a:rPr lang="en-US"/>
              <a:t>1 Day</a:t>
            </a:r>
          </a:p>
        </p:txBody>
      </p:sp>
      <p:sp>
        <p:nvSpPr>
          <p:cNvPr id="32" name="Pentagon 31">
            <a:extLst>
              <a:ext uri="{FF2B5EF4-FFF2-40B4-BE49-F238E27FC236}">
                <a16:creationId xmlns:a16="http://schemas.microsoft.com/office/drawing/2014/main" id="{0E93EA44-F008-FBAA-C38C-A6568CE35C13}"/>
              </a:ext>
            </a:extLst>
          </p:cNvPr>
          <p:cNvSpPr/>
          <p:nvPr/>
        </p:nvSpPr>
        <p:spPr>
          <a:xfrm>
            <a:off x="12919448" y="7597311"/>
            <a:ext cx="3214497" cy="18325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06403E3-37F4-1ECD-4BBE-3D50C1561C34}"/>
              </a:ext>
            </a:extLst>
          </p:cNvPr>
          <p:cNvSpPr txBox="1"/>
          <p:nvPr/>
        </p:nvSpPr>
        <p:spPr>
          <a:xfrm>
            <a:off x="16145097" y="7504274"/>
            <a:ext cx="1280160" cy="369332"/>
          </a:xfrm>
          <a:prstGeom prst="rect">
            <a:avLst/>
          </a:prstGeom>
          <a:noFill/>
        </p:spPr>
        <p:txBody>
          <a:bodyPr wrap="square" rtlCol="0">
            <a:spAutoFit/>
          </a:bodyPr>
          <a:lstStyle/>
          <a:p>
            <a:r>
              <a:rPr lang="en-US"/>
              <a:t>12 Weeks</a:t>
            </a:r>
          </a:p>
        </p:txBody>
      </p:sp>
      <p:sp>
        <p:nvSpPr>
          <p:cNvPr id="34" name="Pentagon 33">
            <a:extLst>
              <a:ext uri="{FF2B5EF4-FFF2-40B4-BE49-F238E27FC236}">
                <a16:creationId xmlns:a16="http://schemas.microsoft.com/office/drawing/2014/main" id="{C18D59F9-28AB-4333-5F5A-828BCE36CBA7}"/>
              </a:ext>
            </a:extLst>
          </p:cNvPr>
          <p:cNvSpPr/>
          <p:nvPr/>
        </p:nvSpPr>
        <p:spPr>
          <a:xfrm>
            <a:off x="15301460" y="7995725"/>
            <a:ext cx="832485" cy="16306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FB33154-2933-40D4-BA40-2B1A007E8467}"/>
              </a:ext>
            </a:extLst>
          </p:cNvPr>
          <p:cNvSpPr txBox="1"/>
          <p:nvPr/>
        </p:nvSpPr>
        <p:spPr>
          <a:xfrm>
            <a:off x="16145097" y="7902118"/>
            <a:ext cx="1535359" cy="369332"/>
          </a:xfrm>
          <a:prstGeom prst="rect">
            <a:avLst/>
          </a:prstGeom>
          <a:noFill/>
        </p:spPr>
        <p:txBody>
          <a:bodyPr wrap="square" rtlCol="0">
            <a:spAutoFit/>
          </a:bodyPr>
          <a:lstStyle/>
          <a:p>
            <a:r>
              <a:rPr lang="en-US"/>
              <a:t>3 Weeks</a:t>
            </a:r>
          </a:p>
        </p:txBody>
      </p:sp>
      <p:sp>
        <p:nvSpPr>
          <p:cNvPr id="36" name="Pentagon 35">
            <a:extLst>
              <a:ext uri="{FF2B5EF4-FFF2-40B4-BE49-F238E27FC236}">
                <a16:creationId xmlns:a16="http://schemas.microsoft.com/office/drawing/2014/main" id="{AF207D79-562E-9A90-3A04-AA8673C9B5D9}"/>
              </a:ext>
            </a:extLst>
          </p:cNvPr>
          <p:cNvSpPr/>
          <p:nvPr/>
        </p:nvSpPr>
        <p:spPr>
          <a:xfrm>
            <a:off x="12919448" y="8416939"/>
            <a:ext cx="4312681" cy="215321"/>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C773F02-0D1C-0C9A-E6A7-95052A089D33}"/>
              </a:ext>
            </a:extLst>
          </p:cNvPr>
          <p:cNvSpPr txBox="1"/>
          <p:nvPr/>
        </p:nvSpPr>
        <p:spPr>
          <a:xfrm>
            <a:off x="11767999" y="8334370"/>
            <a:ext cx="1791581" cy="369332"/>
          </a:xfrm>
          <a:prstGeom prst="rect">
            <a:avLst/>
          </a:prstGeom>
          <a:noFill/>
        </p:spPr>
        <p:txBody>
          <a:bodyPr wrap="square" rtlCol="0">
            <a:spAutoFit/>
          </a:bodyPr>
          <a:lstStyle/>
          <a:p>
            <a:r>
              <a:rPr lang="en-US"/>
              <a:t>16 Weeks</a:t>
            </a:r>
          </a:p>
        </p:txBody>
      </p:sp>
      <p:sp>
        <p:nvSpPr>
          <p:cNvPr id="38" name="Pentagon 37">
            <a:extLst>
              <a:ext uri="{FF2B5EF4-FFF2-40B4-BE49-F238E27FC236}">
                <a16:creationId xmlns:a16="http://schemas.microsoft.com/office/drawing/2014/main" id="{8C1F3FC6-D5AA-46FC-1CE5-48174939DE2F}"/>
              </a:ext>
            </a:extLst>
          </p:cNvPr>
          <p:cNvSpPr/>
          <p:nvPr/>
        </p:nvSpPr>
        <p:spPr>
          <a:xfrm>
            <a:off x="15979521" y="8856967"/>
            <a:ext cx="163949" cy="234371"/>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9F6017F-DBB2-7B42-BA8E-9AC36244A87E}"/>
              </a:ext>
            </a:extLst>
          </p:cNvPr>
          <p:cNvSpPr txBox="1"/>
          <p:nvPr/>
        </p:nvSpPr>
        <p:spPr>
          <a:xfrm>
            <a:off x="16146132" y="8789486"/>
            <a:ext cx="768927" cy="369332"/>
          </a:xfrm>
          <a:prstGeom prst="rect">
            <a:avLst/>
          </a:prstGeom>
          <a:noFill/>
        </p:spPr>
        <p:txBody>
          <a:bodyPr wrap="square" rtlCol="0">
            <a:spAutoFit/>
          </a:bodyPr>
          <a:lstStyle/>
          <a:p>
            <a:r>
              <a:rPr lang="en-US"/>
              <a:t>1 Day</a:t>
            </a:r>
          </a:p>
        </p:txBody>
      </p:sp>
      <p:pic>
        <p:nvPicPr>
          <p:cNvPr id="6" name="Picture 5" descr="A green and black logo&#10;&#10;Description automatically generated">
            <a:extLst>
              <a:ext uri="{FF2B5EF4-FFF2-40B4-BE49-F238E27FC236}">
                <a16:creationId xmlns:a16="http://schemas.microsoft.com/office/drawing/2014/main" id="{2D4E8283-7CEB-F822-ED5C-AA4EB5486FBA}"/>
              </a:ext>
            </a:extLst>
          </p:cNvPr>
          <p:cNvPicPr>
            <a:picLocks noChangeAspect="1"/>
          </p:cNvPicPr>
          <p:nvPr/>
        </p:nvPicPr>
        <p:blipFill>
          <a:blip r:embed="rId2"/>
          <a:stretch>
            <a:fillRect/>
          </a:stretch>
        </p:blipFill>
        <p:spPr>
          <a:xfrm>
            <a:off x="15865164" y="16185"/>
            <a:ext cx="2499369" cy="2433885"/>
          </a:xfrm>
          <a:prstGeom prst="rect">
            <a:avLst/>
          </a:prstGeom>
        </p:spPr>
      </p:pic>
      <p:pic>
        <p:nvPicPr>
          <p:cNvPr id="2" name="Picture 1">
            <a:extLst>
              <a:ext uri="{FF2B5EF4-FFF2-40B4-BE49-F238E27FC236}">
                <a16:creationId xmlns:a16="http://schemas.microsoft.com/office/drawing/2014/main" id="{9B4ADA8D-03C8-3AE8-7BC7-52C77EF210A2}"/>
              </a:ext>
            </a:extLst>
          </p:cNvPr>
          <p:cNvPicPr>
            <a:picLocks noChangeAspect="1"/>
          </p:cNvPicPr>
          <p:nvPr/>
        </p:nvPicPr>
        <p:blipFill>
          <a:blip r:embed="rId3"/>
          <a:stretch>
            <a:fillRect/>
          </a:stretch>
        </p:blipFill>
        <p:spPr>
          <a:xfrm>
            <a:off x="293076" y="2454044"/>
            <a:ext cx="17892346" cy="69029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A6AE2EB-6824-18CE-BA11-FB69FF8B0802}"/>
              </a:ext>
            </a:extLst>
          </p:cNvPr>
          <p:cNvSpPr/>
          <p:nvPr/>
        </p:nvSpPr>
        <p:spPr>
          <a:xfrm>
            <a:off x="11820480" y="2435001"/>
            <a:ext cx="4855101" cy="4643420"/>
          </a:xfrm>
          <a:prstGeom prst="rect">
            <a:avLst/>
          </a:prstGeom>
          <a:solidFill>
            <a:srgbClr val="EAD6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Halant Medium"/>
              <a:cs typeface="Halant Medium"/>
            </a:endParaRPr>
          </a:p>
        </p:txBody>
      </p:sp>
      <p:sp>
        <p:nvSpPr>
          <p:cNvPr id="19" name="Rectangle 18">
            <a:extLst>
              <a:ext uri="{FF2B5EF4-FFF2-40B4-BE49-F238E27FC236}">
                <a16:creationId xmlns:a16="http://schemas.microsoft.com/office/drawing/2014/main" id="{03500ED4-92A3-3AC6-8903-2695FDAD653C}"/>
              </a:ext>
            </a:extLst>
          </p:cNvPr>
          <p:cNvSpPr/>
          <p:nvPr/>
        </p:nvSpPr>
        <p:spPr>
          <a:xfrm>
            <a:off x="6278371" y="2425397"/>
            <a:ext cx="4855101" cy="4643420"/>
          </a:xfrm>
          <a:prstGeom prst="rect">
            <a:avLst/>
          </a:prstGeom>
          <a:solidFill>
            <a:srgbClr val="EAD6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Halant Medium"/>
              <a:cs typeface="Halant Medium"/>
            </a:endParaRPr>
          </a:p>
        </p:txBody>
      </p:sp>
      <p:sp>
        <p:nvSpPr>
          <p:cNvPr id="17" name="Rectangle 16">
            <a:extLst>
              <a:ext uri="{FF2B5EF4-FFF2-40B4-BE49-F238E27FC236}">
                <a16:creationId xmlns:a16="http://schemas.microsoft.com/office/drawing/2014/main" id="{EB8F82F0-AF10-C938-D7A4-3F34267D0E56}"/>
              </a:ext>
            </a:extLst>
          </p:cNvPr>
          <p:cNvSpPr/>
          <p:nvPr/>
        </p:nvSpPr>
        <p:spPr>
          <a:xfrm>
            <a:off x="909154" y="2396581"/>
            <a:ext cx="4672606" cy="4653026"/>
          </a:xfrm>
          <a:prstGeom prst="rect">
            <a:avLst/>
          </a:prstGeom>
          <a:solidFill>
            <a:srgbClr val="EAD6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Halant Medium"/>
              <a:cs typeface="Halant Medium"/>
            </a:endParaRPr>
          </a:p>
        </p:txBody>
      </p:sp>
      <p:sp>
        <p:nvSpPr>
          <p:cNvPr id="3" name="AutoShape 3"/>
          <p:cNvSpPr/>
          <p:nvPr/>
        </p:nvSpPr>
        <p:spPr>
          <a:xfrm>
            <a:off x="-7524" y="7887980"/>
            <a:ext cx="18543174" cy="2437440"/>
          </a:xfrm>
          <a:prstGeom prst="rect">
            <a:avLst/>
          </a:prstGeom>
          <a:solidFill>
            <a:srgbClr val="205351"/>
          </a:solidFill>
        </p:spPr>
        <p:txBody>
          <a:bodyPr/>
          <a:lstStyle/>
          <a:p>
            <a:endParaRPr lang="en-US"/>
          </a:p>
        </p:txBody>
      </p:sp>
      <p:sp>
        <p:nvSpPr>
          <p:cNvPr id="5" name="TextBox 5"/>
          <p:cNvSpPr txBox="1"/>
          <p:nvPr/>
        </p:nvSpPr>
        <p:spPr>
          <a:xfrm>
            <a:off x="659023" y="535168"/>
            <a:ext cx="7214612" cy="1506182"/>
          </a:xfrm>
          <a:prstGeom prst="rect">
            <a:avLst/>
          </a:prstGeom>
        </p:spPr>
        <p:txBody>
          <a:bodyPr lIns="0" tIns="0" rIns="0" bIns="0" rtlCol="0" anchor="t">
            <a:spAutoFit/>
          </a:bodyPr>
          <a:lstStyle/>
          <a:p>
            <a:pPr>
              <a:lnSpc>
                <a:spcPts val="6271"/>
              </a:lnSpc>
            </a:pPr>
            <a:r>
              <a:rPr lang="en-US" sz="6000">
                <a:solidFill>
                  <a:srgbClr val="205352"/>
                </a:solidFill>
                <a:latin typeface="Halant Medium"/>
              </a:rPr>
              <a:t>App </a:t>
            </a:r>
            <a:r>
              <a:rPr lang="en-US" sz="6350">
                <a:solidFill>
                  <a:srgbClr val="205352"/>
                </a:solidFill>
                <a:latin typeface="Halant Medium"/>
              </a:rPr>
              <a:t>Management</a:t>
            </a:r>
            <a:endParaRPr lang="en-US" sz="6350">
              <a:solidFill>
                <a:srgbClr val="205352"/>
              </a:solidFill>
              <a:latin typeface="Halant Medium"/>
              <a:cs typeface="Halant Medium"/>
            </a:endParaRPr>
          </a:p>
          <a:p>
            <a:pPr>
              <a:lnSpc>
                <a:spcPts val="6271"/>
              </a:lnSpc>
            </a:pPr>
            <a:endParaRPr lang="en-US" sz="2400">
              <a:solidFill>
                <a:srgbClr val="205352"/>
              </a:solidFill>
              <a:latin typeface="Halant Medium"/>
              <a:cs typeface="Halant Medium"/>
            </a:endParaRPr>
          </a:p>
        </p:txBody>
      </p:sp>
      <p:sp>
        <p:nvSpPr>
          <p:cNvPr id="16" name="TextBox 6">
            <a:extLst>
              <a:ext uri="{FF2B5EF4-FFF2-40B4-BE49-F238E27FC236}">
                <a16:creationId xmlns:a16="http://schemas.microsoft.com/office/drawing/2014/main" id="{D7E0E1ED-77AA-9ADD-F147-748CAE845D67}"/>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400">
                <a:solidFill>
                  <a:srgbClr val="205352"/>
                </a:solidFill>
                <a:latin typeface="Halant Medium"/>
                <a:ea typeface="Calibri"/>
                <a:cs typeface="Halant Medium"/>
              </a:rPr>
              <a:t>10</a:t>
            </a:r>
          </a:p>
        </p:txBody>
      </p:sp>
      <p:pic>
        <p:nvPicPr>
          <p:cNvPr id="7" name="Picture 6" descr="A green and black logo&#10;&#10;Description automatically generated">
            <a:extLst>
              <a:ext uri="{FF2B5EF4-FFF2-40B4-BE49-F238E27FC236}">
                <a16:creationId xmlns:a16="http://schemas.microsoft.com/office/drawing/2014/main" id="{04FBAD27-DD3F-062A-2EC4-486DD60C8488}"/>
              </a:ext>
            </a:extLst>
          </p:cNvPr>
          <p:cNvPicPr>
            <a:picLocks noChangeAspect="1"/>
          </p:cNvPicPr>
          <p:nvPr/>
        </p:nvPicPr>
        <p:blipFill>
          <a:blip r:embed="rId2"/>
          <a:stretch>
            <a:fillRect/>
          </a:stretch>
        </p:blipFill>
        <p:spPr>
          <a:xfrm>
            <a:off x="15865164" y="16185"/>
            <a:ext cx="2499369" cy="2433885"/>
          </a:xfrm>
          <a:prstGeom prst="rect">
            <a:avLst/>
          </a:prstGeom>
        </p:spPr>
      </p:pic>
      <p:sp>
        <p:nvSpPr>
          <p:cNvPr id="11" name="Rectangle: Rounded Corners 10">
            <a:extLst>
              <a:ext uri="{FF2B5EF4-FFF2-40B4-BE49-F238E27FC236}">
                <a16:creationId xmlns:a16="http://schemas.microsoft.com/office/drawing/2014/main" id="{4A02448A-5FCD-E2B1-9470-7DE5D417A631}"/>
              </a:ext>
            </a:extLst>
          </p:cNvPr>
          <p:cNvSpPr/>
          <p:nvPr/>
        </p:nvSpPr>
        <p:spPr>
          <a:xfrm>
            <a:off x="1413334" y="2813100"/>
            <a:ext cx="3832592" cy="39521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a:latin typeface="Halant Medium"/>
              <a:cs typeface="Halant Medium"/>
            </a:endParaRPr>
          </a:p>
        </p:txBody>
      </p:sp>
      <p:sp>
        <p:nvSpPr>
          <p:cNvPr id="12" name="Rectangle: Rounded Corners 11">
            <a:extLst>
              <a:ext uri="{FF2B5EF4-FFF2-40B4-BE49-F238E27FC236}">
                <a16:creationId xmlns:a16="http://schemas.microsoft.com/office/drawing/2014/main" id="{B6FA7BCA-942A-43C0-DEA5-970951E01505}"/>
              </a:ext>
            </a:extLst>
          </p:cNvPr>
          <p:cNvSpPr/>
          <p:nvPr/>
        </p:nvSpPr>
        <p:spPr>
          <a:xfrm>
            <a:off x="6741419" y="2813100"/>
            <a:ext cx="3832592" cy="39521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a:latin typeface="Halant Medium"/>
              <a:cs typeface="Halant Medium"/>
            </a:endParaRPr>
          </a:p>
        </p:txBody>
      </p:sp>
      <p:sp>
        <p:nvSpPr>
          <p:cNvPr id="8" name="TextBox 7">
            <a:extLst>
              <a:ext uri="{FF2B5EF4-FFF2-40B4-BE49-F238E27FC236}">
                <a16:creationId xmlns:a16="http://schemas.microsoft.com/office/drawing/2014/main" id="{0181CB7F-4CBA-35E9-59A1-4B61CDA788BA}"/>
              </a:ext>
            </a:extLst>
          </p:cNvPr>
          <p:cNvSpPr txBox="1"/>
          <p:nvPr/>
        </p:nvSpPr>
        <p:spPr>
          <a:xfrm>
            <a:off x="1218239" y="2950387"/>
            <a:ext cx="423279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u="sng">
                <a:latin typeface="Halant Medium"/>
                <a:ea typeface="+mn-lt"/>
                <a:cs typeface="Halant Medium"/>
              </a:rPr>
              <a:t>Customer Support</a:t>
            </a:r>
            <a:endParaRPr lang="en-US" sz="2400">
              <a:latin typeface="Halant Medium"/>
              <a:ea typeface="+mn-lt"/>
              <a:cs typeface="Halant Medium"/>
            </a:endParaRPr>
          </a:p>
          <a:p>
            <a:pPr algn="ctr">
              <a:lnSpc>
                <a:spcPct val="150000"/>
              </a:lnSpc>
            </a:pPr>
            <a:endParaRPr lang="en-US" sz="2400" u="sng">
              <a:latin typeface="Halant Medium"/>
              <a:cs typeface="Halant Medium"/>
            </a:endParaRPr>
          </a:p>
          <a:p>
            <a:pPr marL="800100" lvl="1" indent="-342900">
              <a:lnSpc>
                <a:spcPct val="150000"/>
              </a:lnSpc>
              <a:buFont typeface="Arial"/>
              <a:buChar char="•"/>
            </a:pPr>
            <a:endParaRPr lang="en-US" sz="2400">
              <a:latin typeface="Halant Medium"/>
              <a:cs typeface="Halant Medium"/>
            </a:endParaRPr>
          </a:p>
          <a:p>
            <a:pPr marL="800100" lvl="1" indent="-342900">
              <a:lnSpc>
                <a:spcPct val="150000"/>
              </a:lnSpc>
              <a:buFont typeface="Arial"/>
              <a:buChar char="•"/>
            </a:pPr>
            <a:endParaRPr lang="en-US" sz="2400">
              <a:latin typeface="Halant Medium"/>
              <a:cs typeface="Halant Medium"/>
            </a:endParaRPr>
          </a:p>
          <a:p>
            <a:pPr marL="800100" lvl="1" indent="-342900">
              <a:lnSpc>
                <a:spcPct val="150000"/>
              </a:lnSpc>
              <a:buFont typeface="Arial"/>
              <a:buChar char="•"/>
            </a:pPr>
            <a:endParaRPr lang="en-US" sz="2400">
              <a:latin typeface="Halant Medium"/>
              <a:cs typeface="Halant Medium"/>
            </a:endParaRPr>
          </a:p>
          <a:p>
            <a:pPr lvl="1">
              <a:lnSpc>
                <a:spcPct val="150000"/>
              </a:lnSpc>
            </a:pPr>
            <a:endParaRPr lang="en-US" sz="2400">
              <a:latin typeface="Halant Medium"/>
              <a:cs typeface="Halant Medium"/>
            </a:endParaRPr>
          </a:p>
          <a:p>
            <a:pPr marL="342900" indent="-342900">
              <a:lnSpc>
                <a:spcPct val="150000"/>
              </a:lnSpc>
              <a:buFont typeface="Arial"/>
              <a:buChar char="•"/>
            </a:pPr>
            <a:endParaRPr lang="en-US" sz="2400">
              <a:latin typeface="Halant Medium"/>
              <a:cs typeface="Halant Medium"/>
            </a:endParaRPr>
          </a:p>
          <a:p>
            <a:endParaRPr lang="en-US" sz="2400">
              <a:latin typeface="Halant Medium"/>
              <a:cs typeface="Halant Medium"/>
            </a:endParaRPr>
          </a:p>
        </p:txBody>
      </p:sp>
      <p:sp>
        <p:nvSpPr>
          <p:cNvPr id="13" name="Rectangle: Rounded Corners 12">
            <a:extLst>
              <a:ext uri="{FF2B5EF4-FFF2-40B4-BE49-F238E27FC236}">
                <a16:creationId xmlns:a16="http://schemas.microsoft.com/office/drawing/2014/main" id="{8850CD25-2EE0-CAB8-3354-43C9DC9E11E6}"/>
              </a:ext>
            </a:extLst>
          </p:cNvPr>
          <p:cNvSpPr/>
          <p:nvPr/>
        </p:nvSpPr>
        <p:spPr>
          <a:xfrm>
            <a:off x="12329465" y="2746838"/>
            <a:ext cx="3839488" cy="39521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a:latin typeface="Halant Medium"/>
              <a:cs typeface="Halant Medium"/>
            </a:endParaRPr>
          </a:p>
        </p:txBody>
      </p:sp>
      <p:sp>
        <p:nvSpPr>
          <p:cNvPr id="14" name="TextBox 13">
            <a:extLst>
              <a:ext uri="{FF2B5EF4-FFF2-40B4-BE49-F238E27FC236}">
                <a16:creationId xmlns:a16="http://schemas.microsoft.com/office/drawing/2014/main" id="{331A1911-08CB-9D57-4E97-789AB7BC72A4}"/>
              </a:ext>
            </a:extLst>
          </p:cNvPr>
          <p:cNvSpPr txBox="1"/>
          <p:nvPr/>
        </p:nvSpPr>
        <p:spPr>
          <a:xfrm>
            <a:off x="11609822" y="2893755"/>
            <a:ext cx="46652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lnSpc>
                <a:spcPct val="150000"/>
              </a:lnSpc>
            </a:pPr>
            <a:r>
              <a:rPr lang="en-US" sz="2400" u="sng">
                <a:latin typeface="Halant Medium"/>
                <a:ea typeface="+mn-lt"/>
                <a:cs typeface="Halant Medium"/>
              </a:rPr>
              <a:t>Regular Updates</a:t>
            </a:r>
            <a:endParaRPr lang="en-US" sz="2400">
              <a:latin typeface="Halant Medium"/>
              <a:ea typeface="+mn-lt"/>
              <a:cs typeface="Halant Medium"/>
            </a:endParaRPr>
          </a:p>
          <a:p>
            <a:pPr marL="914400" lvl="1" indent="-457200">
              <a:buFont typeface="Arial"/>
              <a:buChar char="•"/>
            </a:pPr>
            <a:endParaRPr lang="en-US" sz="2400">
              <a:latin typeface="Halant Medium"/>
              <a:cs typeface="Halant Medium"/>
            </a:endParaRPr>
          </a:p>
        </p:txBody>
      </p:sp>
      <p:sp>
        <p:nvSpPr>
          <p:cNvPr id="4" name="TextBox 3">
            <a:extLst>
              <a:ext uri="{FF2B5EF4-FFF2-40B4-BE49-F238E27FC236}">
                <a16:creationId xmlns:a16="http://schemas.microsoft.com/office/drawing/2014/main" id="{194D5015-0359-F0E3-9156-A586598CD658}"/>
              </a:ext>
            </a:extLst>
          </p:cNvPr>
          <p:cNvSpPr txBox="1"/>
          <p:nvPr/>
        </p:nvSpPr>
        <p:spPr>
          <a:xfrm>
            <a:off x="11979490" y="3416853"/>
            <a:ext cx="4301140" cy="2711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lnSpc>
                <a:spcPct val="150000"/>
              </a:lnSpc>
              <a:buFont typeface="Arial" panose="020B0604020202020204" pitchFamily="34" charset="0"/>
              <a:buChar char="•"/>
            </a:pPr>
            <a:r>
              <a:rPr lang="en-US" sz="2400">
                <a:latin typeface="Halant Medium"/>
                <a:cs typeface="Halant Medium"/>
              </a:rPr>
              <a:t>Bug fixes</a:t>
            </a:r>
            <a:endParaRPr lang="en-US" sz="2400">
              <a:latin typeface="Halant Medium"/>
              <a:ea typeface="Calibri"/>
              <a:cs typeface="Halant Medium"/>
            </a:endParaRPr>
          </a:p>
          <a:p>
            <a:pPr marL="800100" lvl="1" indent="-342900">
              <a:lnSpc>
                <a:spcPct val="150000"/>
              </a:lnSpc>
              <a:buFont typeface="Arial"/>
              <a:buChar char="•"/>
            </a:pPr>
            <a:r>
              <a:rPr lang="en-US" sz="2400">
                <a:latin typeface="Halant Medium"/>
                <a:cs typeface="Halant Medium"/>
              </a:rPr>
              <a:t>Performance Optimization</a:t>
            </a:r>
            <a:endParaRPr lang="en-US">
              <a:ea typeface="Calibri"/>
              <a:cs typeface="Calibri"/>
            </a:endParaRPr>
          </a:p>
          <a:p>
            <a:pPr marL="914400" lvl="1" indent="-457200">
              <a:lnSpc>
                <a:spcPct val="150000"/>
              </a:lnSpc>
              <a:buFont typeface="Arial"/>
              <a:buChar char="•"/>
            </a:pPr>
            <a:endParaRPr lang="en-US" sz="2400">
              <a:latin typeface="Halant Medium"/>
              <a:cs typeface="Halant Medium"/>
            </a:endParaRPr>
          </a:p>
          <a:p>
            <a:pPr algn="l"/>
            <a:endParaRPr lang="en-US" sz="2400">
              <a:latin typeface="Halant Medium"/>
              <a:cs typeface="Halant Medium"/>
            </a:endParaRPr>
          </a:p>
        </p:txBody>
      </p:sp>
      <p:sp>
        <p:nvSpPr>
          <p:cNvPr id="6" name="TextBox 5">
            <a:extLst>
              <a:ext uri="{FF2B5EF4-FFF2-40B4-BE49-F238E27FC236}">
                <a16:creationId xmlns:a16="http://schemas.microsoft.com/office/drawing/2014/main" id="{3DB37872-3848-397A-E521-7E258468F5C4}"/>
              </a:ext>
            </a:extLst>
          </p:cNvPr>
          <p:cNvSpPr txBox="1"/>
          <p:nvPr/>
        </p:nvSpPr>
        <p:spPr>
          <a:xfrm>
            <a:off x="6380185" y="3058307"/>
            <a:ext cx="4096010"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50000"/>
              </a:lnSpc>
            </a:pPr>
            <a:endParaRPr lang="en-US" sz="2400">
              <a:latin typeface="Halant Medium"/>
              <a:cs typeface="Halant Medium"/>
            </a:endParaRPr>
          </a:p>
          <a:p>
            <a:pPr marL="914400" lvl="1" indent="-457200">
              <a:lnSpc>
                <a:spcPct val="150000"/>
              </a:lnSpc>
              <a:buFont typeface="Arial,Sans-Serif"/>
              <a:buChar char="•"/>
            </a:pPr>
            <a:r>
              <a:rPr lang="en-US" sz="2400">
                <a:latin typeface="Halant Medium"/>
                <a:cs typeface="Halant Medium"/>
              </a:rPr>
              <a:t>Gather user feedback</a:t>
            </a:r>
          </a:p>
          <a:p>
            <a:pPr marL="914400" lvl="1" indent="-457200">
              <a:lnSpc>
                <a:spcPct val="150000"/>
              </a:lnSpc>
              <a:buFont typeface="Arial,Sans-Serif"/>
              <a:buChar char="•"/>
            </a:pPr>
            <a:r>
              <a:rPr lang="en-US" sz="2400">
                <a:latin typeface="Halant Medium"/>
                <a:cs typeface="Halant Medium"/>
              </a:rPr>
              <a:t>Based on user activity </a:t>
            </a:r>
          </a:p>
          <a:p>
            <a:pPr marL="914400" lvl="1" indent="-457200">
              <a:lnSpc>
                <a:spcPct val="150000"/>
              </a:lnSpc>
              <a:buFont typeface="Arial,Sans-Serif"/>
              <a:buChar char="•"/>
            </a:pPr>
            <a:r>
              <a:rPr lang="en-US" sz="2400">
                <a:latin typeface="Halant Medium"/>
                <a:cs typeface="Halant Medium"/>
              </a:rPr>
              <a:t>Quality assurance testing</a:t>
            </a:r>
          </a:p>
          <a:p>
            <a:pPr marL="914400" lvl="1" indent="-457200">
              <a:lnSpc>
                <a:spcPct val="150000"/>
              </a:lnSpc>
              <a:buFont typeface="Arial,Sans-Serif"/>
              <a:buChar char="•"/>
            </a:pPr>
            <a:r>
              <a:rPr lang="en-US" sz="2400">
                <a:latin typeface="Halant Medium"/>
                <a:cs typeface="Halant Medium"/>
              </a:rPr>
              <a:t>Beta testing</a:t>
            </a:r>
          </a:p>
          <a:p>
            <a:pPr marL="914400" lvl="1" indent="-457200" algn="l">
              <a:lnSpc>
                <a:spcPct val="150000"/>
              </a:lnSpc>
              <a:buFont typeface="Arial,Sans-Serif"/>
              <a:buChar char="•"/>
            </a:pPr>
            <a:endParaRPr lang="en-US" sz="2400">
              <a:latin typeface="Halant Medium"/>
              <a:cs typeface="Halant Medium"/>
            </a:endParaRPr>
          </a:p>
          <a:p>
            <a:endParaRPr lang="en-US" sz="2400">
              <a:latin typeface="Halant Medium"/>
              <a:cs typeface="Halant Medium"/>
            </a:endParaRPr>
          </a:p>
        </p:txBody>
      </p:sp>
      <p:sp>
        <p:nvSpPr>
          <p:cNvPr id="9" name="TextBox 8">
            <a:extLst>
              <a:ext uri="{FF2B5EF4-FFF2-40B4-BE49-F238E27FC236}">
                <a16:creationId xmlns:a16="http://schemas.microsoft.com/office/drawing/2014/main" id="{5B74C5B8-308A-CFDB-B846-152025405E78}"/>
              </a:ext>
            </a:extLst>
          </p:cNvPr>
          <p:cNvSpPr txBox="1"/>
          <p:nvPr/>
        </p:nvSpPr>
        <p:spPr>
          <a:xfrm>
            <a:off x="1142999" y="3772683"/>
            <a:ext cx="3937087" cy="2262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lnSpc>
                <a:spcPct val="150000"/>
              </a:lnSpc>
              <a:buFont typeface="Arial,Sans-Serif"/>
              <a:buChar char="•"/>
            </a:pPr>
            <a:r>
              <a:rPr lang="en-US" sz="2400">
                <a:latin typeface="Halant Medium"/>
                <a:cs typeface="Halant Medium"/>
              </a:rPr>
              <a:t>24/7 </a:t>
            </a:r>
          </a:p>
          <a:p>
            <a:pPr marL="914400" lvl="1" indent="-457200">
              <a:lnSpc>
                <a:spcPct val="150000"/>
              </a:lnSpc>
              <a:buFont typeface="Arial,Sans-Serif"/>
              <a:buChar char="•"/>
            </a:pPr>
            <a:r>
              <a:rPr lang="en-US" sz="2400">
                <a:latin typeface="Halant Medium"/>
                <a:cs typeface="Halant Medium"/>
              </a:rPr>
              <a:t>Chat box</a:t>
            </a:r>
          </a:p>
          <a:p>
            <a:pPr marL="914400" lvl="1" indent="-457200">
              <a:lnSpc>
                <a:spcPct val="150000"/>
              </a:lnSpc>
              <a:buFont typeface="Arial,Sans-Serif"/>
              <a:buChar char="•"/>
            </a:pPr>
            <a:r>
              <a:rPr lang="en-US" sz="2400">
                <a:latin typeface="Halant Medium"/>
                <a:cs typeface="Halant Medium"/>
              </a:rPr>
              <a:t>Technical agents</a:t>
            </a:r>
          </a:p>
          <a:p>
            <a:pPr marL="800100" lvl="1" indent="-342900">
              <a:lnSpc>
                <a:spcPct val="150000"/>
              </a:lnSpc>
              <a:buFont typeface="Arial,Sans-Serif"/>
              <a:buChar char="•"/>
            </a:pPr>
            <a:endParaRPr lang="en-US" sz="2400">
              <a:latin typeface="Halant Medium"/>
              <a:ea typeface="Calibri"/>
              <a:cs typeface="Halant Medium"/>
            </a:endParaRPr>
          </a:p>
        </p:txBody>
      </p:sp>
      <p:sp>
        <p:nvSpPr>
          <p:cNvPr id="15" name="TextBox 14">
            <a:extLst>
              <a:ext uri="{FF2B5EF4-FFF2-40B4-BE49-F238E27FC236}">
                <a16:creationId xmlns:a16="http://schemas.microsoft.com/office/drawing/2014/main" id="{DE0B4EA1-CD6E-E980-4052-7B4508F7D6C4}"/>
              </a:ext>
            </a:extLst>
          </p:cNvPr>
          <p:cNvSpPr txBox="1"/>
          <p:nvPr/>
        </p:nvSpPr>
        <p:spPr>
          <a:xfrm>
            <a:off x="16993240" y="9544530"/>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EBEBEB"/>
                </a:solidFill>
                <a:latin typeface="Halant Medium"/>
                <a:cs typeface="Halant Medium"/>
              </a:rPr>
              <a:t>11</a:t>
            </a:r>
          </a:p>
          <a:p>
            <a:endParaRPr lang="en-US" sz="2400">
              <a:solidFill>
                <a:srgbClr val="EBEBEB"/>
              </a:solidFill>
              <a:latin typeface="Halant Medium"/>
              <a:cs typeface="Halant Medium"/>
            </a:endParaRPr>
          </a:p>
        </p:txBody>
      </p:sp>
      <p:sp>
        <p:nvSpPr>
          <p:cNvPr id="25" name="TextBox 24">
            <a:extLst>
              <a:ext uri="{FF2B5EF4-FFF2-40B4-BE49-F238E27FC236}">
                <a16:creationId xmlns:a16="http://schemas.microsoft.com/office/drawing/2014/main" id="{D58177FB-46BC-C5C0-FDC1-17759C866A22}"/>
              </a:ext>
            </a:extLst>
          </p:cNvPr>
          <p:cNvSpPr txBox="1"/>
          <p:nvPr/>
        </p:nvSpPr>
        <p:spPr>
          <a:xfrm>
            <a:off x="6896100" y="3095625"/>
            <a:ext cx="41814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Halant Medium"/>
                <a:cs typeface="Halant Medium"/>
              </a:rPr>
              <a:t> </a:t>
            </a:r>
            <a:r>
              <a:rPr lang="en-US" sz="2400" u="sng">
                <a:latin typeface="Halant Medium"/>
                <a:ea typeface="+mn-lt"/>
                <a:cs typeface="Halant Medium"/>
              </a:rPr>
              <a:t>Corrective Maintenance</a:t>
            </a:r>
            <a:endParaRPr lang="en-US" sz="2400">
              <a:latin typeface="Halant Medium"/>
              <a:ea typeface="+mn-lt"/>
              <a:cs typeface="Halant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 grpId="0"/>
      <p:bldP spid="6" grpId="0"/>
      <p:bldP spid="9"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F1DE0AF-E523-18BF-326D-4D43086AFC37}"/>
              </a:ext>
            </a:extLst>
          </p:cNvPr>
          <p:cNvSpPr txBox="1"/>
          <p:nvPr/>
        </p:nvSpPr>
        <p:spPr>
          <a:xfrm>
            <a:off x="16964247" y="9379245"/>
            <a:ext cx="487860" cy="321242"/>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cs typeface="Halant Semi-Bold"/>
              </a:rPr>
              <a:t>12</a:t>
            </a:r>
          </a:p>
        </p:txBody>
      </p:sp>
      <p:sp>
        <p:nvSpPr>
          <p:cNvPr id="3" name="TextBox 2">
            <a:extLst>
              <a:ext uri="{FF2B5EF4-FFF2-40B4-BE49-F238E27FC236}">
                <a16:creationId xmlns:a16="http://schemas.microsoft.com/office/drawing/2014/main" id="{6235E020-372F-074A-F95F-82F70E12A04C}"/>
              </a:ext>
            </a:extLst>
          </p:cNvPr>
          <p:cNvSpPr txBox="1"/>
          <p:nvPr/>
        </p:nvSpPr>
        <p:spPr>
          <a:xfrm>
            <a:off x="5234" y="470297"/>
            <a:ext cx="18288096" cy="1069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350">
                <a:solidFill>
                  <a:schemeClr val="bg1"/>
                </a:solidFill>
                <a:latin typeface="Halant Medium"/>
                <a:cs typeface="Halant Medium"/>
              </a:rPr>
              <a:t>Primary Functions </a:t>
            </a:r>
            <a:endParaRPr lang="en-US"/>
          </a:p>
        </p:txBody>
      </p:sp>
      <p:sp>
        <p:nvSpPr>
          <p:cNvPr id="9" name="TextBox 8">
            <a:extLst>
              <a:ext uri="{FF2B5EF4-FFF2-40B4-BE49-F238E27FC236}">
                <a16:creationId xmlns:a16="http://schemas.microsoft.com/office/drawing/2014/main" id="{EE018AC6-18D5-2CF4-A57F-064640CCFD5F}"/>
              </a:ext>
            </a:extLst>
          </p:cNvPr>
          <p:cNvSpPr txBox="1"/>
          <p:nvPr/>
        </p:nvSpPr>
        <p:spPr>
          <a:xfrm>
            <a:off x="2266950" y="2752725"/>
            <a:ext cx="57150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sz="2800">
                <a:solidFill>
                  <a:schemeClr val="bg1"/>
                </a:solidFill>
                <a:latin typeface="Halant Medium"/>
                <a:cs typeface="Calibri"/>
              </a:rPr>
              <a:t>Rapid Information Retrieval</a:t>
            </a:r>
          </a:p>
          <a:p>
            <a:pPr marL="742950" lvl="1" indent="-285750">
              <a:buFont typeface="Courier New"/>
              <a:buChar char="o"/>
            </a:pPr>
            <a:r>
              <a:rPr lang="en-US" sz="2800">
                <a:solidFill>
                  <a:schemeClr val="bg1"/>
                </a:solidFill>
                <a:latin typeface="Halant Medium"/>
                <a:cs typeface="Calibri"/>
              </a:rPr>
              <a:t>API: Chat GPT 3.5 Turbo 4K</a:t>
            </a:r>
          </a:p>
        </p:txBody>
      </p:sp>
      <p:sp>
        <p:nvSpPr>
          <p:cNvPr id="10" name="TextBox 9">
            <a:extLst>
              <a:ext uri="{FF2B5EF4-FFF2-40B4-BE49-F238E27FC236}">
                <a16:creationId xmlns:a16="http://schemas.microsoft.com/office/drawing/2014/main" id="{EB578E0C-F181-45A3-97F9-4031962AE1F4}"/>
              </a:ext>
            </a:extLst>
          </p:cNvPr>
          <p:cNvSpPr txBox="1"/>
          <p:nvPr/>
        </p:nvSpPr>
        <p:spPr>
          <a:xfrm>
            <a:off x="9813681" y="2752724"/>
            <a:ext cx="561975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sz="2800">
                <a:solidFill>
                  <a:schemeClr val="bg1"/>
                </a:solidFill>
                <a:latin typeface="Halant Medium"/>
                <a:cs typeface="Calibri"/>
              </a:rPr>
              <a:t>Predictive and Data Analysis </a:t>
            </a:r>
          </a:p>
          <a:p>
            <a:pPr marL="742950" lvl="1" indent="-285750">
              <a:buFont typeface="Courier New"/>
              <a:buChar char="o"/>
            </a:pPr>
            <a:r>
              <a:rPr lang="en-US" sz="2800">
                <a:solidFill>
                  <a:schemeClr val="bg1"/>
                </a:solidFill>
                <a:latin typeface="Halant Medium"/>
                <a:ea typeface="+mn-lt"/>
                <a:cs typeface="+mn-lt"/>
              </a:rPr>
              <a:t>API: Chat GPT 3.5 Turbo 4K</a:t>
            </a:r>
            <a:endParaRPr lang="en-US" sz="2800">
              <a:solidFill>
                <a:schemeClr val="bg1"/>
              </a:solidFill>
              <a:latin typeface="Halant Medium"/>
              <a:cs typeface="Calibri"/>
            </a:endParaRPr>
          </a:p>
        </p:txBody>
      </p:sp>
      <p:sp>
        <p:nvSpPr>
          <p:cNvPr id="11" name="TextBox 10">
            <a:extLst>
              <a:ext uri="{FF2B5EF4-FFF2-40B4-BE49-F238E27FC236}">
                <a16:creationId xmlns:a16="http://schemas.microsoft.com/office/drawing/2014/main" id="{9BAEFF1B-E79C-A4E1-AF53-4A4C91F643E6}"/>
              </a:ext>
            </a:extLst>
          </p:cNvPr>
          <p:cNvSpPr txBox="1"/>
          <p:nvPr/>
        </p:nvSpPr>
        <p:spPr>
          <a:xfrm>
            <a:off x="2263957" y="4789711"/>
            <a:ext cx="47086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sz="2800">
                <a:solidFill>
                  <a:schemeClr val="bg1"/>
                </a:solidFill>
                <a:latin typeface="Halant Medium"/>
                <a:cs typeface="Calibri"/>
              </a:rPr>
              <a:t>Training / Onboarding</a:t>
            </a:r>
          </a:p>
        </p:txBody>
      </p:sp>
      <p:sp>
        <p:nvSpPr>
          <p:cNvPr id="12" name="TextBox 11">
            <a:extLst>
              <a:ext uri="{FF2B5EF4-FFF2-40B4-BE49-F238E27FC236}">
                <a16:creationId xmlns:a16="http://schemas.microsoft.com/office/drawing/2014/main" id="{A8424C01-D97F-FB2C-3515-D4644D247E3F}"/>
              </a:ext>
            </a:extLst>
          </p:cNvPr>
          <p:cNvSpPr txBox="1"/>
          <p:nvPr/>
        </p:nvSpPr>
        <p:spPr>
          <a:xfrm>
            <a:off x="9813680" y="4620433"/>
            <a:ext cx="68675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q"/>
            </a:pPr>
            <a:r>
              <a:rPr lang="en-US" sz="2800">
                <a:solidFill>
                  <a:srgbClr val="FFFFFF"/>
                </a:solidFill>
                <a:latin typeface="Halant Medium"/>
                <a:cs typeface="Halant Medium"/>
              </a:rPr>
              <a:t>Translation/ Communication services</a:t>
            </a:r>
          </a:p>
          <a:p>
            <a:pPr marL="914400" lvl="1" indent="-457200">
              <a:buFont typeface="Courier New"/>
              <a:buChar char="o"/>
            </a:pPr>
            <a:r>
              <a:rPr lang="en-US" sz="2800">
                <a:solidFill>
                  <a:srgbClr val="FFFFFF"/>
                </a:solidFill>
                <a:latin typeface="Halant Medium"/>
                <a:cs typeface="Halant Medium"/>
              </a:rPr>
              <a:t>API: Microsoft Azure Whisper </a:t>
            </a:r>
          </a:p>
          <a:p>
            <a:pPr marL="285750" indent="-285750">
              <a:buFont typeface="Wingdings"/>
              <a:buChar char="q"/>
            </a:pPr>
            <a:endParaRPr lang="en-US" sz="2800">
              <a:solidFill>
                <a:schemeClr val="bg1"/>
              </a:solidFill>
              <a:latin typeface="Halant Medium"/>
              <a:cs typeface="Calibri"/>
            </a:endParaRPr>
          </a:p>
        </p:txBody>
      </p:sp>
      <p:sp>
        <p:nvSpPr>
          <p:cNvPr id="13" name="TextBox 12">
            <a:extLst>
              <a:ext uri="{FF2B5EF4-FFF2-40B4-BE49-F238E27FC236}">
                <a16:creationId xmlns:a16="http://schemas.microsoft.com/office/drawing/2014/main" id="{49F3E047-2F0C-FCB4-7A38-E07513517F8F}"/>
              </a:ext>
            </a:extLst>
          </p:cNvPr>
          <p:cNvSpPr txBox="1"/>
          <p:nvPr/>
        </p:nvSpPr>
        <p:spPr>
          <a:xfrm>
            <a:off x="2263957" y="6580169"/>
            <a:ext cx="611505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sz="2800">
                <a:solidFill>
                  <a:schemeClr val="bg1"/>
                </a:solidFill>
                <a:latin typeface="Halant Medium"/>
                <a:cs typeface="Calibri"/>
              </a:rPr>
              <a:t>Geographic Services / Navigation</a:t>
            </a:r>
          </a:p>
          <a:p>
            <a:pPr marL="742950" lvl="1" indent="-285750">
              <a:buFont typeface="Courier New"/>
              <a:buChar char="o"/>
            </a:pPr>
            <a:r>
              <a:rPr lang="en-US" sz="2800">
                <a:solidFill>
                  <a:schemeClr val="bg1"/>
                </a:solidFill>
                <a:latin typeface="Halant Medium"/>
                <a:cs typeface="Calibri"/>
              </a:rPr>
              <a:t>API: Google Maps</a:t>
            </a:r>
          </a:p>
        </p:txBody>
      </p:sp>
      <p:sp>
        <p:nvSpPr>
          <p:cNvPr id="14" name="TextBox 13">
            <a:extLst>
              <a:ext uri="{FF2B5EF4-FFF2-40B4-BE49-F238E27FC236}">
                <a16:creationId xmlns:a16="http://schemas.microsoft.com/office/drawing/2014/main" id="{8FD05BE5-3CF9-2791-F8BD-6D76CF5F1501}"/>
              </a:ext>
            </a:extLst>
          </p:cNvPr>
          <p:cNvSpPr txBox="1"/>
          <p:nvPr/>
        </p:nvSpPr>
        <p:spPr>
          <a:xfrm>
            <a:off x="9813680" y="6580168"/>
            <a:ext cx="74961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sz="2800">
                <a:solidFill>
                  <a:schemeClr val="bg1"/>
                </a:solidFill>
                <a:latin typeface="Halant Medium"/>
                <a:cs typeface="Calibri"/>
              </a:rPr>
              <a:t>Specialized Storage System/ Resource Coordination</a:t>
            </a:r>
          </a:p>
        </p:txBody>
      </p:sp>
      <p:pic>
        <p:nvPicPr>
          <p:cNvPr id="6" name="Picture 5" descr="A green and black logo&#10;&#10;Description automatically generated">
            <a:extLst>
              <a:ext uri="{FF2B5EF4-FFF2-40B4-BE49-F238E27FC236}">
                <a16:creationId xmlns:a16="http://schemas.microsoft.com/office/drawing/2014/main" id="{C5F4BFC3-4EEE-7C5A-83C9-BA748ADC6DED}"/>
              </a:ext>
            </a:extLst>
          </p:cNvPr>
          <p:cNvPicPr>
            <a:picLocks noChangeAspect="1"/>
          </p:cNvPicPr>
          <p:nvPr/>
        </p:nvPicPr>
        <p:blipFill>
          <a:blip r:embed="rId3"/>
          <a:stretch>
            <a:fillRect/>
          </a:stretch>
        </p:blipFill>
        <p:spPr>
          <a:xfrm>
            <a:off x="15865164" y="16185"/>
            <a:ext cx="2499369" cy="2433885"/>
          </a:xfrm>
          <a:prstGeom prst="rect">
            <a:avLst/>
          </a:prstGeom>
        </p:spPr>
      </p:pic>
    </p:spTree>
    <p:extLst>
      <p:ext uri="{BB962C8B-B14F-4D97-AF65-F5344CB8AC3E}">
        <p14:creationId xmlns:p14="http://schemas.microsoft.com/office/powerpoint/2010/main" val="31602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D6C5"/>
        </a:solidFill>
        <a:effectLst/>
      </p:bgPr>
    </p:bg>
    <p:spTree>
      <p:nvGrpSpPr>
        <p:cNvPr id="1" name=""/>
        <p:cNvGrpSpPr/>
        <p:nvPr/>
      </p:nvGrpSpPr>
      <p:grpSpPr>
        <a:xfrm>
          <a:off x="0" y="0"/>
          <a:ext cx="0" cy="0"/>
          <a:chOff x="0" y="0"/>
          <a:chExt cx="0" cy="0"/>
        </a:xfrm>
      </p:grpSpPr>
      <p:sp>
        <p:nvSpPr>
          <p:cNvPr id="3" name="TextBox 3"/>
          <p:cNvSpPr txBox="1"/>
          <p:nvPr/>
        </p:nvSpPr>
        <p:spPr>
          <a:xfrm>
            <a:off x="-551420" y="512882"/>
            <a:ext cx="18294663" cy="1827423"/>
          </a:xfrm>
          <a:prstGeom prst="rect">
            <a:avLst/>
          </a:prstGeom>
        </p:spPr>
        <p:txBody>
          <a:bodyPr wrap="square" lIns="0" tIns="0" rIns="0" bIns="0" rtlCol="0" anchor="t">
            <a:spAutoFit/>
          </a:bodyPr>
          <a:lstStyle/>
          <a:p>
            <a:pPr algn="ctr"/>
            <a:r>
              <a:rPr lang="en-US" sz="6350">
                <a:solidFill>
                  <a:srgbClr val="205352"/>
                </a:solidFill>
                <a:latin typeface="Halant Medium"/>
                <a:cs typeface="Halant Medium"/>
              </a:rPr>
              <a:t>Sales Analysis</a:t>
            </a:r>
            <a:endParaRPr lang="en-US">
              <a:ea typeface="Calibri"/>
              <a:cs typeface="Calibri"/>
            </a:endParaRPr>
          </a:p>
          <a:p>
            <a:pPr>
              <a:lnSpc>
                <a:spcPts val="6271"/>
              </a:lnSpc>
            </a:pPr>
            <a:endParaRPr lang="en-US" sz="6350">
              <a:solidFill>
                <a:srgbClr val="205352"/>
              </a:solidFill>
              <a:latin typeface="Halant Medium"/>
              <a:cs typeface="Halant Medium"/>
            </a:endParaRPr>
          </a:p>
        </p:txBody>
      </p:sp>
      <p:sp>
        <p:nvSpPr>
          <p:cNvPr id="11" name="TextBox 6">
            <a:extLst>
              <a:ext uri="{FF2B5EF4-FFF2-40B4-BE49-F238E27FC236}">
                <a16:creationId xmlns:a16="http://schemas.microsoft.com/office/drawing/2014/main" id="{13743654-F2E5-C9B2-6E3F-097AE6D3E74B}"/>
              </a:ext>
            </a:extLst>
          </p:cNvPr>
          <p:cNvSpPr txBox="1"/>
          <p:nvPr/>
        </p:nvSpPr>
        <p:spPr>
          <a:xfrm>
            <a:off x="16964247" y="9379245"/>
            <a:ext cx="487860" cy="630942"/>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13</a:t>
            </a:r>
          </a:p>
          <a:p>
            <a:pPr>
              <a:lnSpc>
                <a:spcPts val="2351"/>
              </a:lnSpc>
            </a:pPr>
            <a:endParaRPr lang="en-US" sz="2400">
              <a:solidFill>
                <a:srgbClr val="205352"/>
              </a:solidFill>
              <a:latin typeface="Halant Semi-Bold"/>
              <a:ea typeface="Calibri"/>
              <a:cs typeface="Calibri"/>
            </a:endParaRPr>
          </a:p>
        </p:txBody>
      </p:sp>
      <p:sp>
        <p:nvSpPr>
          <p:cNvPr id="4" name="TextBox 3">
            <a:extLst>
              <a:ext uri="{FF2B5EF4-FFF2-40B4-BE49-F238E27FC236}">
                <a16:creationId xmlns:a16="http://schemas.microsoft.com/office/drawing/2014/main" id="{44EE00BA-0408-0A18-77F5-63861F813BFA}"/>
              </a:ext>
            </a:extLst>
          </p:cNvPr>
          <p:cNvSpPr txBox="1"/>
          <p:nvPr/>
        </p:nvSpPr>
        <p:spPr>
          <a:xfrm>
            <a:off x="849293" y="1482338"/>
            <a:ext cx="6553200"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Halant Medium"/>
              <a:cs typeface="Arial"/>
            </a:endParaRPr>
          </a:p>
          <a:p>
            <a:endParaRPr lang="en-US" sz="2400">
              <a:latin typeface="Halant Medium"/>
              <a:cs typeface="Arial"/>
            </a:endParaRPr>
          </a:p>
          <a:p>
            <a:r>
              <a:rPr lang="en-US" sz="2400">
                <a:latin typeface="Halant Medium"/>
                <a:cs typeface="Arial"/>
              </a:rPr>
              <a:t>   </a:t>
            </a:r>
            <a:r>
              <a:rPr lang="en-US" sz="2400" u="sng">
                <a:latin typeface="Halant Medium"/>
                <a:cs typeface="Arial"/>
              </a:rPr>
              <a:t> Units Sold Each Yea</a:t>
            </a:r>
            <a:r>
              <a:rPr lang="en-US" sz="2400">
                <a:latin typeface="Halant Medium"/>
                <a:cs typeface="Arial"/>
              </a:rPr>
              <a:t>r </a:t>
            </a:r>
          </a:p>
          <a:p>
            <a:endParaRPr lang="en-US" sz="2400">
              <a:latin typeface="Halant Medium"/>
              <a:cs typeface="Arial"/>
            </a:endParaRPr>
          </a:p>
          <a:p>
            <a:pPr marL="342900" indent="-342900">
              <a:buFont typeface="Arial"/>
              <a:buChar char="•"/>
            </a:pPr>
            <a:r>
              <a:rPr lang="en-US" sz="2400">
                <a:latin typeface="Halant Medium"/>
                <a:cs typeface="Arial"/>
              </a:rPr>
              <a:t>Year 1 Forecast of 279,650 units </a:t>
            </a:r>
          </a:p>
          <a:p>
            <a:pPr marL="342900" indent="-342900">
              <a:buFont typeface="Arial"/>
              <a:buChar char="•"/>
            </a:pPr>
            <a:endParaRPr lang="en-US" sz="2400">
              <a:latin typeface="Halant Medium"/>
              <a:cs typeface="Arial"/>
            </a:endParaRPr>
          </a:p>
          <a:p>
            <a:pPr marL="342900" indent="-342900">
              <a:buFont typeface="Arial"/>
              <a:buChar char="•"/>
            </a:pPr>
            <a:r>
              <a:rPr lang="en-US" sz="2400">
                <a:latin typeface="Halant Medium"/>
                <a:cs typeface="Arial"/>
              </a:rPr>
              <a:t>Year 2 Forecast of 419,475 units   </a:t>
            </a:r>
          </a:p>
          <a:p>
            <a:pPr marL="342900" indent="-342900">
              <a:buFont typeface="Arial"/>
              <a:buChar char="•"/>
            </a:pPr>
            <a:endParaRPr lang="en-US" sz="2400">
              <a:latin typeface="Halant Medium"/>
              <a:cs typeface="Arial"/>
            </a:endParaRPr>
          </a:p>
          <a:p>
            <a:pPr marL="342900" indent="-342900">
              <a:buFont typeface="Arial"/>
              <a:buChar char="•"/>
            </a:pPr>
            <a:r>
              <a:rPr lang="en-US" sz="2400">
                <a:latin typeface="Halant Medium"/>
                <a:cs typeface="Arial"/>
              </a:rPr>
              <a:t>Year 3 Forecast of 559,300 units  </a:t>
            </a:r>
          </a:p>
          <a:p>
            <a:pPr marL="342900" indent="-342900">
              <a:buFont typeface="Arial"/>
              <a:buChar char="•"/>
            </a:pPr>
            <a:endParaRPr lang="en-US" sz="2400">
              <a:latin typeface="Halant Medium"/>
              <a:cs typeface="Arial"/>
            </a:endParaRPr>
          </a:p>
          <a:p>
            <a:pPr marL="342900" indent="-342900">
              <a:buFont typeface="Arial"/>
              <a:buChar char="•"/>
            </a:pPr>
            <a:r>
              <a:rPr lang="en-US" sz="2400">
                <a:latin typeface="Halant Medium"/>
                <a:cs typeface="Arial"/>
              </a:rPr>
              <a:t>Year 4 Forecast of 559,300 units   </a:t>
            </a:r>
          </a:p>
          <a:p>
            <a:pPr marL="342900" indent="-342900">
              <a:buFont typeface="Arial"/>
              <a:buChar char="•"/>
            </a:pPr>
            <a:endParaRPr lang="en-US" sz="2400">
              <a:latin typeface="Halant Medium"/>
              <a:cs typeface="Arial"/>
            </a:endParaRPr>
          </a:p>
          <a:p>
            <a:pPr marL="342900" indent="-342900">
              <a:buFont typeface="Arial"/>
              <a:buChar char="•"/>
            </a:pPr>
            <a:r>
              <a:rPr lang="en-US" sz="2400">
                <a:latin typeface="Halant Medium"/>
                <a:cs typeface="Arial"/>
              </a:rPr>
              <a:t>Year 5 Forecast of 559,300 units   </a:t>
            </a:r>
          </a:p>
          <a:p>
            <a:pPr marL="342900" indent="-342900">
              <a:buFont typeface="Arial"/>
              <a:buChar char="•"/>
            </a:pPr>
            <a:endParaRPr lang="en-US" sz="2400">
              <a:latin typeface="Halant Medium"/>
              <a:cs typeface="Arial"/>
            </a:endParaRPr>
          </a:p>
          <a:p>
            <a:pPr marL="342900" indent="-342900">
              <a:buFont typeface="Arial"/>
              <a:buChar char="•"/>
            </a:pPr>
            <a:endParaRPr lang="en-US" sz="2400">
              <a:latin typeface="Halant Medium"/>
              <a:cs typeface="Arial"/>
            </a:endParaRPr>
          </a:p>
          <a:p>
            <a:pPr marL="342900" indent="-342900">
              <a:buFont typeface="Arial"/>
              <a:buChar char="•"/>
            </a:pPr>
            <a:endParaRPr lang="en-US" sz="2400">
              <a:latin typeface="Halant Medium"/>
              <a:cs typeface="Arial"/>
            </a:endParaRPr>
          </a:p>
          <a:p>
            <a:r>
              <a:rPr lang="en-US" sz="2400">
                <a:latin typeface="Halant Medium"/>
                <a:cs typeface="Arial"/>
              </a:rPr>
              <a:t>    </a:t>
            </a:r>
          </a:p>
          <a:p>
            <a:endParaRPr lang="en-US" sz="2400">
              <a:latin typeface="Halant Medium"/>
              <a:cs typeface="Arial"/>
            </a:endParaRPr>
          </a:p>
          <a:p>
            <a:pPr marL="342900" indent="-342900">
              <a:buFont typeface="Arial"/>
              <a:buChar char="•"/>
            </a:pPr>
            <a:endParaRPr lang="en-US" sz="2400">
              <a:latin typeface="Halant Medium"/>
              <a:cs typeface="Arial"/>
            </a:endParaRPr>
          </a:p>
          <a:p>
            <a:endParaRPr lang="en-US" sz="2400">
              <a:latin typeface="Halant Medium"/>
              <a:cs typeface="Arial"/>
            </a:endParaRPr>
          </a:p>
          <a:p>
            <a:pPr marL="342900" indent="-342900">
              <a:buFont typeface="Arial"/>
              <a:buChar char="•"/>
            </a:pPr>
            <a:endParaRPr lang="en-US" sz="2400">
              <a:latin typeface="Halant Medium"/>
              <a:cs typeface="Arial"/>
            </a:endParaRPr>
          </a:p>
        </p:txBody>
      </p:sp>
      <p:sp>
        <p:nvSpPr>
          <p:cNvPr id="7" name="TextBox 6">
            <a:extLst>
              <a:ext uri="{FF2B5EF4-FFF2-40B4-BE49-F238E27FC236}">
                <a16:creationId xmlns:a16="http://schemas.microsoft.com/office/drawing/2014/main" id="{290F1CE1-1E5A-027F-D6CC-F3772FF19C20}"/>
              </a:ext>
            </a:extLst>
          </p:cNvPr>
          <p:cNvSpPr txBox="1"/>
          <p:nvPr/>
        </p:nvSpPr>
        <p:spPr>
          <a:xfrm>
            <a:off x="5626388" y="8915276"/>
            <a:ext cx="47038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alant Medium"/>
                <a:ea typeface="Calibri"/>
                <a:cs typeface="Calibri"/>
              </a:rPr>
              <a:t>Price Per Unit= (total cost per unit * 1+ RR)</a:t>
            </a:r>
          </a:p>
          <a:p>
            <a:r>
              <a:rPr lang="en-US">
                <a:latin typeface="Halant Medium"/>
                <a:cs typeface="Calibri"/>
              </a:rPr>
              <a:t>WACC/RR= 20.39%</a:t>
            </a:r>
          </a:p>
          <a:p>
            <a:endParaRPr lang="en-US">
              <a:ea typeface="Calibri"/>
              <a:cs typeface="Calibri"/>
            </a:endParaRPr>
          </a:p>
        </p:txBody>
      </p:sp>
      <p:sp>
        <p:nvSpPr>
          <p:cNvPr id="8" name="TextBox 7">
            <a:extLst>
              <a:ext uri="{FF2B5EF4-FFF2-40B4-BE49-F238E27FC236}">
                <a16:creationId xmlns:a16="http://schemas.microsoft.com/office/drawing/2014/main" id="{3E28CAF6-59A5-966F-AD6A-3F5718A3713E}"/>
              </a:ext>
            </a:extLst>
          </p:cNvPr>
          <p:cNvSpPr txBox="1"/>
          <p:nvPr/>
        </p:nvSpPr>
        <p:spPr>
          <a:xfrm>
            <a:off x="849922" y="7033846"/>
            <a:ext cx="7195037"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    </a:t>
            </a:r>
            <a:r>
              <a:rPr lang="en-US" sz="2400">
                <a:latin typeface="Halant Medium"/>
                <a:ea typeface="Calibri"/>
                <a:cs typeface="Calibri"/>
              </a:rPr>
              <a:t> </a:t>
            </a:r>
            <a:r>
              <a:rPr lang="en-US" sz="2400" u="sng">
                <a:latin typeface="Halant Medium"/>
                <a:ea typeface="Calibri"/>
                <a:cs typeface="Calibri"/>
              </a:rPr>
              <a:t>Product Pricing </a:t>
            </a:r>
          </a:p>
          <a:p>
            <a:endParaRPr lang="en-US" sz="2400">
              <a:latin typeface="Halant Medium"/>
              <a:ea typeface="Calibri"/>
              <a:cs typeface="Calibri"/>
            </a:endParaRPr>
          </a:p>
          <a:p>
            <a:pPr marL="285750" indent="-285750">
              <a:buFont typeface="Arial"/>
              <a:buChar char="•"/>
            </a:pPr>
            <a:r>
              <a:rPr lang="en-US" sz="2400">
                <a:latin typeface="Halant Medium"/>
                <a:ea typeface="Calibri"/>
                <a:cs typeface="Calibri"/>
              </a:rPr>
              <a:t>Year 1 $49.99</a:t>
            </a:r>
          </a:p>
          <a:p>
            <a:pPr marL="285750" indent="-285750">
              <a:buFont typeface="Arial"/>
              <a:buChar char="•"/>
            </a:pPr>
            <a:endParaRPr lang="en-US"/>
          </a:p>
          <a:p>
            <a:pPr marL="285750" indent="-285750">
              <a:buFont typeface="Arial"/>
              <a:buChar char="•"/>
            </a:pPr>
            <a:r>
              <a:rPr lang="en-US" sz="2400">
                <a:latin typeface="Halant Medium"/>
                <a:ea typeface="Calibri"/>
                <a:cs typeface="Calibri"/>
              </a:rPr>
              <a:t>Year 2 $41.66 </a:t>
            </a:r>
          </a:p>
          <a:p>
            <a:pPr marL="285750" indent="-285750">
              <a:buFont typeface="Arial"/>
              <a:buChar char="•"/>
            </a:pPr>
            <a:endParaRPr lang="en-US" sz="2400">
              <a:latin typeface="Halant Medium"/>
              <a:ea typeface="Calibri"/>
              <a:cs typeface="Calibri"/>
            </a:endParaRPr>
          </a:p>
          <a:p>
            <a:pPr marL="285750" indent="-285750">
              <a:buFont typeface="Arial"/>
              <a:buChar char="•"/>
            </a:pPr>
            <a:r>
              <a:rPr lang="en-US" sz="2400">
                <a:latin typeface="Halant Medium"/>
                <a:ea typeface="Calibri"/>
                <a:cs typeface="Calibri"/>
              </a:rPr>
              <a:t>Year 3 to Year 5 $36.31 </a:t>
            </a:r>
          </a:p>
          <a:p>
            <a:endParaRPr lang="en-US" sz="2400">
              <a:latin typeface="Halant Medium"/>
              <a:ea typeface="Calibri"/>
              <a:cs typeface="Calibri"/>
            </a:endParaRPr>
          </a:p>
        </p:txBody>
      </p:sp>
      <p:sp>
        <p:nvSpPr>
          <p:cNvPr id="14" name="Rectangle 13">
            <a:extLst>
              <a:ext uri="{FF2B5EF4-FFF2-40B4-BE49-F238E27FC236}">
                <a16:creationId xmlns:a16="http://schemas.microsoft.com/office/drawing/2014/main" id="{4F4F8910-3B4D-5730-668C-1B5ABB594300}"/>
              </a:ext>
            </a:extLst>
          </p:cNvPr>
          <p:cNvSpPr/>
          <p:nvPr/>
        </p:nvSpPr>
        <p:spPr>
          <a:xfrm>
            <a:off x="9803422" y="2579077"/>
            <a:ext cx="2271346" cy="1963615"/>
          </a:xfrm>
          <a:prstGeom prst="rect">
            <a:avLst/>
          </a:prstGeom>
          <a:solidFill>
            <a:srgbClr val="205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merican Red Cross Logo and symbol, meaning, history, PNG, brand">
            <a:extLst>
              <a:ext uri="{FF2B5EF4-FFF2-40B4-BE49-F238E27FC236}">
                <a16:creationId xmlns:a16="http://schemas.microsoft.com/office/drawing/2014/main" id="{9B41A423-3BEA-3A32-2942-EC94ED12667B}"/>
              </a:ext>
            </a:extLst>
          </p:cNvPr>
          <p:cNvPicPr>
            <a:picLocks noChangeAspect="1"/>
          </p:cNvPicPr>
          <p:nvPr/>
        </p:nvPicPr>
        <p:blipFill>
          <a:blip r:embed="rId3"/>
          <a:stretch>
            <a:fillRect/>
          </a:stretch>
        </p:blipFill>
        <p:spPr>
          <a:xfrm flipH="1">
            <a:off x="10108011" y="2755627"/>
            <a:ext cx="1709800" cy="1601668"/>
          </a:xfrm>
          <a:prstGeom prst="rect">
            <a:avLst/>
          </a:prstGeom>
        </p:spPr>
      </p:pic>
      <p:sp>
        <p:nvSpPr>
          <p:cNvPr id="15" name="Rectangle 14">
            <a:extLst>
              <a:ext uri="{FF2B5EF4-FFF2-40B4-BE49-F238E27FC236}">
                <a16:creationId xmlns:a16="http://schemas.microsoft.com/office/drawing/2014/main" id="{3824C765-472D-5935-F1EE-9C4DE7071023}"/>
              </a:ext>
            </a:extLst>
          </p:cNvPr>
          <p:cNvSpPr/>
          <p:nvPr/>
        </p:nvSpPr>
        <p:spPr>
          <a:xfrm>
            <a:off x="13261729" y="2623038"/>
            <a:ext cx="2271346" cy="1963615"/>
          </a:xfrm>
          <a:prstGeom prst="rect">
            <a:avLst/>
          </a:prstGeom>
          <a:solidFill>
            <a:srgbClr val="205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694272-DEA8-BDDF-DC5A-E1DC2C6C0048}"/>
              </a:ext>
            </a:extLst>
          </p:cNvPr>
          <p:cNvSpPr/>
          <p:nvPr/>
        </p:nvSpPr>
        <p:spPr>
          <a:xfrm>
            <a:off x="9818076" y="5817574"/>
            <a:ext cx="2271346" cy="1963615"/>
          </a:xfrm>
          <a:prstGeom prst="rect">
            <a:avLst/>
          </a:prstGeom>
          <a:solidFill>
            <a:srgbClr val="205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B0EC65-3BD7-88B5-B7CF-5CEE697A5A5A}"/>
              </a:ext>
            </a:extLst>
          </p:cNvPr>
          <p:cNvSpPr/>
          <p:nvPr/>
        </p:nvSpPr>
        <p:spPr>
          <a:xfrm>
            <a:off x="13261729" y="5817576"/>
            <a:ext cx="2271346" cy="1963615"/>
          </a:xfrm>
          <a:prstGeom prst="rect">
            <a:avLst/>
          </a:prstGeom>
          <a:solidFill>
            <a:srgbClr val="205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ll Hands and Hearts – Connect Kindness">
            <a:extLst>
              <a:ext uri="{FF2B5EF4-FFF2-40B4-BE49-F238E27FC236}">
                <a16:creationId xmlns:a16="http://schemas.microsoft.com/office/drawing/2014/main" id="{1923BF7A-DB87-59EC-38EB-7924E064C018}"/>
              </a:ext>
            </a:extLst>
          </p:cNvPr>
          <p:cNvPicPr>
            <a:picLocks noChangeAspect="1"/>
          </p:cNvPicPr>
          <p:nvPr/>
        </p:nvPicPr>
        <p:blipFill>
          <a:blip r:embed="rId4"/>
          <a:stretch>
            <a:fillRect/>
          </a:stretch>
        </p:blipFill>
        <p:spPr>
          <a:xfrm>
            <a:off x="13502446" y="2861922"/>
            <a:ext cx="1780539" cy="1484129"/>
          </a:xfrm>
          <a:prstGeom prst="rect">
            <a:avLst/>
          </a:prstGeom>
        </p:spPr>
      </p:pic>
      <p:pic>
        <p:nvPicPr>
          <p:cNvPr id="10" name="Picture 9" descr="Save the Children | Human Rights Connected">
            <a:extLst>
              <a:ext uri="{FF2B5EF4-FFF2-40B4-BE49-F238E27FC236}">
                <a16:creationId xmlns:a16="http://schemas.microsoft.com/office/drawing/2014/main" id="{037127ED-E69C-D40F-FFFA-A34C3F590122}"/>
              </a:ext>
            </a:extLst>
          </p:cNvPr>
          <p:cNvPicPr>
            <a:picLocks noChangeAspect="1"/>
          </p:cNvPicPr>
          <p:nvPr/>
        </p:nvPicPr>
        <p:blipFill>
          <a:blip r:embed="rId5"/>
          <a:stretch>
            <a:fillRect/>
          </a:stretch>
        </p:blipFill>
        <p:spPr>
          <a:xfrm>
            <a:off x="10093458" y="5953885"/>
            <a:ext cx="1718371" cy="1674410"/>
          </a:xfrm>
          <a:prstGeom prst="rect">
            <a:avLst/>
          </a:prstGeom>
        </p:spPr>
      </p:pic>
      <p:pic>
        <p:nvPicPr>
          <p:cNvPr id="13" name="Picture 12" descr="Mercy Corps - Wikipedia">
            <a:extLst>
              <a:ext uri="{FF2B5EF4-FFF2-40B4-BE49-F238E27FC236}">
                <a16:creationId xmlns:a16="http://schemas.microsoft.com/office/drawing/2014/main" id="{CE2267D1-0024-E6C8-C86E-B13F50A04EC2}"/>
              </a:ext>
            </a:extLst>
          </p:cNvPr>
          <p:cNvPicPr>
            <a:picLocks noChangeAspect="1"/>
          </p:cNvPicPr>
          <p:nvPr/>
        </p:nvPicPr>
        <p:blipFill>
          <a:blip r:embed="rId6"/>
          <a:stretch>
            <a:fillRect/>
          </a:stretch>
        </p:blipFill>
        <p:spPr>
          <a:xfrm>
            <a:off x="13539186" y="6053469"/>
            <a:ext cx="1718913" cy="1482498"/>
          </a:xfrm>
          <a:prstGeom prst="rect">
            <a:avLst/>
          </a:prstGeom>
        </p:spPr>
      </p:pic>
      <p:sp>
        <p:nvSpPr>
          <p:cNvPr id="18" name="TextBox 17">
            <a:extLst>
              <a:ext uri="{FF2B5EF4-FFF2-40B4-BE49-F238E27FC236}">
                <a16:creationId xmlns:a16="http://schemas.microsoft.com/office/drawing/2014/main" id="{385EEDF4-00D5-4C17-4EEF-850FC0B6ACA4}"/>
              </a:ext>
            </a:extLst>
          </p:cNvPr>
          <p:cNvSpPr txBox="1"/>
          <p:nvPr/>
        </p:nvSpPr>
        <p:spPr>
          <a:xfrm>
            <a:off x="10081846" y="4747844"/>
            <a:ext cx="208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Halant Medium"/>
                <a:ea typeface="Calibri"/>
                <a:cs typeface="Calibri"/>
              </a:rPr>
              <a:t>Red Cross</a:t>
            </a:r>
          </a:p>
        </p:txBody>
      </p:sp>
      <p:sp>
        <p:nvSpPr>
          <p:cNvPr id="19" name="TextBox 18">
            <a:extLst>
              <a:ext uri="{FF2B5EF4-FFF2-40B4-BE49-F238E27FC236}">
                <a16:creationId xmlns:a16="http://schemas.microsoft.com/office/drawing/2014/main" id="{44922932-3AD9-4F2E-2F83-B24093C264B2}"/>
              </a:ext>
            </a:extLst>
          </p:cNvPr>
          <p:cNvSpPr txBox="1"/>
          <p:nvPr/>
        </p:nvSpPr>
        <p:spPr>
          <a:xfrm>
            <a:off x="13261730" y="4747846"/>
            <a:ext cx="27256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Halant Medium"/>
                <a:ea typeface="Calibri"/>
                <a:cs typeface="Calibri"/>
              </a:rPr>
              <a:t>Save the Children</a:t>
            </a:r>
            <a:endParaRPr lang="en-US" sz="2400">
              <a:latin typeface="Halant Medium"/>
              <a:cs typeface="Halant Medium"/>
            </a:endParaRPr>
          </a:p>
        </p:txBody>
      </p:sp>
      <p:sp>
        <p:nvSpPr>
          <p:cNvPr id="20" name="TextBox 19">
            <a:extLst>
              <a:ext uri="{FF2B5EF4-FFF2-40B4-BE49-F238E27FC236}">
                <a16:creationId xmlns:a16="http://schemas.microsoft.com/office/drawing/2014/main" id="{367D79E6-0FDE-C33D-AF74-92C19C24DD64}"/>
              </a:ext>
            </a:extLst>
          </p:cNvPr>
          <p:cNvSpPr txBox="1"/>
          <p:nvPr/>
        </p:nvSpPr>
        <p:spPr>
          <a:xfrm>
            <a:off x="9803423" y="8059615"/>
            <a:ext cx="25644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Halant Medium"/>
                <a:ea typeface="Calibri"/>
                <a:cs typeface="Calibri"/>
              </a:rPr>
              <a:t>All Hands and Hearts</a:t>
            </a:r>
            <a:endParaRPr lang="en-US" sz="2000">
              <a:latin typeface="Halant Medium"/>
            </a:endParaRPr>
          </a:p>
        </p:txBody>
      </p:sp>
      <p:sp>
        <p:nvSpPr>
          <p:cNvPr id="21" name="TextBox 20">
            <a:extLst>
              <a:ext uri="{FF2B5EF4-FFF2-40B4-BE49-F238E27FC236}">
                <a16:creationId xmlns:a16="http://schemas.microsoft.com/office/drawing/2014/main" id="{D8C2AF3E-6B72-FD0C-6DC6-9113D1D91FDD}"/>
              </a:ext>
            </a:extLst>
          </p:cNvPr>
          <p:cNvSpPr txBox="1"/>
          <p:nvPr/>
        </p:nvSpPr>
        <p:spPr>
          <a:xfrm>
            <a:off x="13540153" y="8015652"/>
            <a:ext cx="16558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Halant Medium"/>
                <a:ea typeface="Calibri"/>
                <a:cs typeface="Calibri"/>
              </a:rPr>
              <a:t>Mercy Corps</a:t>
            </a:r>
            <a:endParaRPr lang="en-US" sz="2000">
              <a:latin typeface="Halant Medium"/>
            </a:endParaRPr>
          </a:p>
        </p:txBody>
      </p:sp>
      <p:pic>
        <p:nvPicPr>
          <p:cNvPr id="23" name="Picture 22" descr="A green and black logo&#10;&#10;Description automatically generated">
            <a:extLst>
              <a:ext uri="{FF2B5EF4-FFF2-40B4-BE49-F238E27FC236}">
                <a16:creationId xmlns:a16="http://schemas.microsoft.com/office/drawing/2014/main" id="{183DFF41-7D33-8327-B8BF-1AA984143022}"/>
              </a:ext>
            </a:extLst>
          </p:cNvPr>
          <p:cNvPicPr>
            <a:picLocks noChangeAspect="1"/>
          </p:cNvPicPr>
          <p:nvPr/>
        </p:nvPicPr>
        <p:blipFill>
          <a:blip r:embed="rId7"/>
          <a:stretch>
            <a:fillRect/>
          </a:stretch>
        </p:blipFill>
        <p:spPr>
          <a:xfrm>
            <a:off x="15879818" y="-335507"/>
            <a:ext cx="2499369" cy="2433885"/>
          </a:xfrm>
          <a:prstGeom prst="rect">
            <a:avLst/>
          </a:prstGeom>
        </p:spPr>
      </p:pic>
    </p:spTree>
    <p:extLst>
      <p:ext uri="{BB962C8B-B14F-4D97-AF65-F5344CB8AC3E}">
        <p14:creationId xmlns:p14="http://schemas.microsoft.com/office/powerpoint/2010/main" val="3722847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4" name="TextBox 4"/>
          <p:cNvSpPr txBox="1"/>
          <p:nvPr/>
        </p:nvSpPr>
        <p:spPr>
          <a:xfrm>
            <a:off x="-2705680" y="603108"/>
            <a:ext cx="10363200" cy="1658146"/>
          </a:xfrm>
          <a:prstGeom prst="rect">
            <a:avLst/>
          </a:prstGeom>
        </p:spPr>
        <p:txBody>
          <a:bodyPr lIns="0" tIns="0" rIns="0" bIns="0" rtlCol="0" anchor="t">
            <a:spAutoFit/>
          </a:bodyPr>
          <a:lstStyle/>
          <a:p>
            <a:pPr algn="r">
              <a:lnSpc>
                <a:spcPts val="6271"/>
              </a:lnSpc>
            </a:pPr>
            <a:r>
              <a:rPr lang="en-US" sz="6350">
                <a:solidFill>
                  <a:srgbClr val="D8B192"/>
                </a:solidFill>
                <a:latin typeface="Halant Medium"/>
              </a:rPr>
              <a:t>Capital Budgeting</a:t>
            </a:r>
          </a:p>
          <a:p>
            <a:pPr algn="r">
              <a:lnSpc>
                <a:spcPts val="6271"/>
              </a:lnSpc>
            </a:pPr>
            <a:endParaRPr lang="en-US" sz="6350">
              <a:solidFill>
                <a:srgbClr val="D8B192"/>
              </a:solidFill>
              <a:latin typeface="Halant Medium"/>
              <a:cs typeface="Halant Medium"/>
            </a:endParaRPr>
          </a:p>
        </p:txBody>
      </p:sp>
      <p:sp>
        <p:nvSpPr>
          <p:cNvPr id="11" name="TextBox 6">
            <a:extLst>
              <a:ext uri="{FF2B5EF4-FFF2-40B4-BE49-F238E27FC236}">
                <a16:creationId xmlns:a16="http://schemas.microsoft.com/office/drawing/2014/main" id="{D59FB763-6718-C936-92D6-CEB479831148}"/>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rPr>
              <a:t>14</a:t>
            </a:r>
            <a:endParaRPr lang="en-US" sz="2399">
              <a:solidFill>
                <a:srgbClr val="EBEBEB"/>
              </a:solidFill>
              <a:latin typeface="Halant Semi-Bold"/>
            </a:endParaRPr>
          </a:p>
        </p:txBody>
      </p:sp>
      <p:pic>
        <p:nvPicPr>
          <p:cNvPr id="5" name="Picture 4" descr="A spreadsheet with numbers and a few dollar bills&#10;&#10;Description automatically generated">
            <a:extLst>
              <a:ext uri="{FF2B5EF4-FFF2-40B4-BE49-F238E27FC236}">
                <a16:creationId xmlns:a16="http://schemas.microsoft.com/office/drawing/2014/main" id="{394D0AB6-C659-310D-7414-EFFC08E82D43}"/>
              </a:ext>
            </a:extLst>
          </p:cNvPr>
          <p:cNvPicPr>
            <a:picLocks noChangeAspect="1"/>
          </p:cNvPicPr>
          <p:nvPr/>
        </p:nvPicPr>
        <p:blipFill>
          <a:blip r:embed="rId2"/>
          <a:stretch>
            <a:fillRect/>
          </a:stretch>
        </p:blipFill>
        <p:spPr>
          <a:xfrm>
            <a:off x="854927" y="2250458"/>
            <a:ext cx="15165658" cy="62228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green and black logo&#10;&#10;Description automatically generated">
            <a:extLst>
              <a:ext uri="{FF2B5EF4-FFF2-40B4-BE49-F238E27FC236}">
                <a16:creationId xmlns:a16="http://schemas.microsoft.com/office/drawing/2014/main" id="{929E74A9-0E24-A52B-2A31-DD594CC9D3E7}"/>
              </a:ext>
            </a:extLst>
          </p:cNvPr>
          <p:cNvPicPr>
            <a:picLocks noChangeAspect="1"/>
          </p:cNvPicPr>
          <p:nvPr/>
        </p:nvPicPr>
        <p:blipFill>
          <a:blip r:embed="rId3"/>
          <a:stretch>
            <a:fillRect/>
          </a:stretch>
        </p:blipFill>
        <p:spPr>
          <a:xfrm>
            <a:off x="15865164" y="16185"/>
            <a:ext cx="2499369" cy="24338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3" name="AutoShape 3"/>
          <p:cNvSpPr/>
          <p:nvPr/>
        </p:nvSpPr>
        <p:spPr>
          <a:xfrm>
            <a:off x="0" y="0"/>
            <a:ext cx="2857500" cy="10287000"/>
          </a:xfrm>
          <a:prstGeom prst="rect">
            <a:avLst/>
          </a:prstGeom>
          <a:solidFill>
            <a:srgbClr val="205352"/>
          </a:solidFill>
        </p:spPr>
        <p:txBody>
          <a:bodyPr/>
          <a:lstStyle/>
          <a:p>
            <a:endParaRPr lang="en-US"/>
          </a:p>
        </p:txBody>
      </p:sp>
      <p:sp>
        <p:nvSpPr>
          <p:cNvPr id="13" name="TextBox 6">
            <a:extLst>
              <a:ext uri="{FF2B5EF4-FFF2-40B4-BE49-F238E27FC236}">
                <a16:creationId xmlns:a16="http://schemas.microsoft.com/office/drawing/2014/main" id="{9D417AA8-47A7-3F92-E4B3-A5A5B81D0703}"/>
              </a:ext>
            </a:extLst>
          </p:cNvPr>
          <p:cNvSpPr txBox="1"/>
          <p:nvPr/>
        </p:nvSpPr>
        <p:spPr>
          <a:xfrm>
            <a:off x="16964247" y="9379245"/>
            <a:ext cx="487860" cy="323165"/>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15</a:t>
            </a:r>
          </a:p>
        </p:txBody>
      </p:sp>
      <p:sp>
        <p:nvSpPr>
          <p:cNvPr id="5" name="TextBox 4">
            <a:extLst>
              <a:ext uri="{FF2B5EF4-FFF2-40B4-BE49-F238E27FC236}">
                <a16:creationId xmlns:a16="http://schemas.microsoft.com/office/drawing/2014/main" id="{FF2A14E3-A6BE-C3E0-AD82-8462C9974647}"/>
              </a:ext>
            </a:extLst>
          </p:cNvPr>
          <p:cNvSpPr txBox="1"/>
          <p:nvPr/>
        </p:nvSpPr>
        <p:spPr>
          <a:xfrm>
            <a:off x="3200873" y="525553"/>
            <a:ext cx="9188969" cy="1069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350" dirty="0">
                <a:solidFill>
                  <a:srgbClr val="205352"/>
                </a:solidFill>
                <a:latin typeface="Halant Medium"/>
                <a:cs typeface="Halant Medium"/>
              </a:rPr>
              <a:t>Financial Considerations</a:t>
            </a:r>
          </a:p>
        </p:txBody>
      </p:sp>
      <p:pic>
        <p:nvPicPr>
          <p:cNvPr id="9" name="Picture 8" descr="A green and black logo&#10;&#10;Description automatically generated">
            <a:extLst>
              <a:ext uri="{FF2B5EF4-FFF2-40B4-BE49-F238E27FC236}">
                <a16:creationId xmlns:a16="http://schemas.microsoft.com/office/drawing/2014/main" id="{E1415453-22D5-4465-DA31-55D0B2D8A397}"/>
              </a:ext>
            </a:extLst>
          </p:cNvPr>
          <p:cNvPicPr>
            <a:picLocks noChangeAspect="1"/>
          </p:cNvPicPr>
          <p:nvPr/>
        </p:nvPicPr>
        <p:blipFill>
          <a:blip r:embed="rId2"/>
          <a:stretch>
            <a:fillRect/>
          </a:stretch>
        </p:blipFill>
        <p:spPr>
          <a:xfrm>
            <a:off x="15865164" y="16185"/>
            <a:ext cx="2499369" cy="2433885"/>
          </a:xfrm>
          <a:prstGeom prst="rect">
            <a:avLst/>
          </a:prstGeom>
        </p:spPr>
      </p:pic>
      <p:pic>
        <p:nvPicPr>
          <p:cNvPr id="10" name="Picture 9" descr="A black and white line&#10;&#10;Description automatically generated">
            <a:extLst>
              <a:ext uri="{FF2B5EF4-FFF2-40B4-BE49-F238E27FC236}">
                <a16:creationId xmlns:a16="http://schemas.microsoft.com/office/drawing/2014/main" id="{EB079643-756D-96B0-972A-37EE04514B46}"/>
              </a:ext>
            </a:extLst>
          </p:cNvPr>
          <p:cNvPicPr>
            <a:picLocks noChangeAspect="1"/>
          </p:cNvPicPr>
          <p:nvPr/>
        </p:nvPicPr>
        <p:blipFill>
          <a:blip r:embed="rId3"/>
          <a:stretch>
            <a:fillRect/>
          </a:stretch>
        </p:blipFill>
        <p:spPr>
          <a:xfrm>
            <a:off x="3382896" y="8564557"/>
            <a:ext cx="6671662" cy="8227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descr="A spreadsheet with numbers and a few words&#10;&#10;Description automatically generated">
            <a:extLst>
              <a:ext uri="{FF2B5EF4-FFF2-40B4-BE49-F238E27FC236}">
                <a16:creationId xmlns:a16="http://schemas.microsoft.com/office/drawing/2014/main" id="{FAA7E02B-3245-E733-3839-706980895F93}"/>
              </a:ext>
            </a:extLst>
          </p:cNvPr>
          <p:cNvPicPr>
            <a:picLocks noChangeAspect="1"/>
          </p:cNvPicPr>
          <p:nvPr/>
        </p:nvPicPr>
        <p:blipFill>
          <a:blip r:embed="rId4"/>
          <a:stretch>
            <a:fillRect/>
          </a:stretch>
        </p:blipFill>
        <p:spPr>
          <a:xfrm>
            <a:off x="3209192" y="2125670"/>
            <a:ext cx="13232423" cy="55520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4668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0" y="3586163"/>
            <a:ext cx="18288000" cy="6629400"/>
          </a:xfrm>
          <a:prstGeom prst="rect">
            <a:avLst/>
          </a:prstGeom>
          <a:solidFill>
            <a:srgbClr val="EBD6C5"/>
          </a:solidFill>
        </p:spPr>
        <p:txBody>
          <a:bodyPr/>
          <a:lstStyle/>
          <a:p>
            <a:endParaRPr lang="en-US"/>
          </a:p>
        </p:txBody>
      </p:sp>
      <p:grpSp>
        <p:nvGrpSpPr>
          <p:cNvPr id="4" name="Group 4"/>
          <p:cNvGrpSpPr/>
          <p:nvPr/>
        </p:nvGrpSpPr>
        <p:grpSpPr>
          <a:xfrm>
            <a:off x="551795" y="816879"/>
            <a:ext cx="14168982" cy="1581728"/>
            <a:chOff x="0" y="142875"/>
            <a:chExt cx="18891976" cy="2108970"/>
          </a:xfrm>
        </p:grpSpPr>
        <p:sp>
          <p:nvSpPr>
            <p:cNvPr id="5" name="TextBox 5"/>
            <p:cNvSpPr txBox="1"/>
            <p:nvPr/>
          </p:nvSpPr>
          <p:spPr>
            <a:xfrm>
              <a:off x="0" y="142875"/>
              <a:ext cx="18891976" cy="1155806"/>
            </a:xfrm>
            <a:prstGeom prst="rect">
              <a:avLst/>
            </a:prstGeom>
          </p:spPr>
          <p:txBody>
            <a:bodyPr lIns="0" tIns="0" rIns="0" bIns="0" rtlCol="0" anchor="t">
              <a:spAutoFit/>
            </a:bodyPr>
            <a:lstStyle/>
            <a:p>
              <a:pPr>
                <a:lnSpc>
                  <a:spcPts val="6271"/>
                </a:lnSpc>
              </a:pPr>
              <a:r>
                <a:rPr lang="en-US" sz="6350">
                  <a:solidFill>
                    <a:srgbClr val="205352"/>
                  </a:solidFill>
                  <a:latin typeface="Halant Medium"/>
                </a:rPr>
                <a:t>Sensitivity Analysis #1</a:t>
              </a:r>
              <a:endParaRPr lang="en-US"/>
            </a:p>
          </p:txBody>
        </p:sp>
        <p:sp>
          <p:nvSpPr>
            <p:cNvPr id="6" name="TextBox 6"/>
            <p:cNvSpPr txBox="1"/>
            <p:nvPr/>
          </p:nvSpPr>
          <p:spPr>
            <a:xfrm>
              <a:off x="4116519" y="1642401"/>
              <a:ext cx="14775457" cy="609444"/>
            </a:xfrm>
            <a:prstGeom prst="rect">
              <a:avLst/>
            </a:prstGeom>
          </p:spPr>
          <p:txBody>
            <a:bodyPr lIns="0" tIns="0" rIns="0" bIns="0" rtlCol="0" anchor="t">
              <a:spAutoFit/>
            </a:bodyPr>
            <a:lstStyle/>
            <a:p>
              <a:pPr>
                <a:lnSpc>
                  <a:spcPts val="3519"/>
                </a:lnSpc>
              </a:pPr>
              <a:endParaRPr lang="en-US" sz="3150">
                <a:solidFill>
                  <a:srgbClr val="205352"/>
                </a:solidFill>
                <a:latin typeface="Halant Light"/>
                <a:cs typeface="Halant Light"/>
              </a:endParaRPr>
            </a:p>
          </p:txBody>
        </p:sp>
      </p:grpSp>
      <p:sp>
        <p:nvSpPr>
          <p:cNvPr id="8" name="TextBox 6">
            <a:extLst>
              <a:ext uri="{FF2B5EF4-FFF2-40B4-BE49-F238E27FC236}">
                <a16:creationId xmlns:a16="http://schemas.microsoft.com/office/drawing/2014/main" id="{56B06867-621C-A325-1C2B-FFEFF8CC57E7}"/>
              </a:ext>
            </a:extLst>
          </p:cNvPr>
          <p:cNvSpPr txBox="1"/>
          <p:nvPr/>
        </p:nvSpPr>
        <p:spPr>
          <a:xfrm>
            <a:off x="16964247" y="9379245"/>
            <a:ext cx="487860" cy="323165"/>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16</a:t>
            </a:r>
          </a:p>
        </p:txBody>
      </p:sp>
      <p:pic>
        <p:nvPicPr>
          <p:cNvPr id="7" name="Picture 6" descr="A screenshot of a spreadsheet&#10;&#10;Description automatically generated">
            <a:extLst>
              <a:ext uri="{FF2B5EF4-FFF2-40B4-BE49-F238E27FC236}">
                <a16:creationId xmlns:a16="http://schemas.microsoft.com/office/drawing/2014/main" id="{A038EEF0-568D-FD45-98C8-5C574BAEF7E9}"/>
              </a:ext>
            </a:extLst>
          </p:cNvPr>
          <p:cNvPicPr>
            <a:picLocks noChangeAspect="1"/>
          </p:cNvPicPr>
          <p:nvPr/>
        </p:nvPicPr>
        <p:blipFill>
          <a:blip r:embed="rId2"/>
          <a:stretch>
            <a:fillRect/>
          </a:stretch>
        </p:blipFill>
        <p:spPr>
          <a:xfrm>
            <a:off x="657606" y="3078587"/>
            <a:ext cx="15916487" cy="444221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black line on a white background&#10;&#10;Description automatically generated">
            <a:extLst>
              <a:ext uri="{FF2B5EF4-FFF2-40B4-BE49-F238E27FC236}">
                <a16:creationId xmlns:a16="http://schemas.microsoft.com/office/drawing/2014/main" id="{DBFD4063-5EA5-DD73-D35F-31E8DFE64812}"/>
              </a:ext>
            </a:extLst>
          </p:cNvPr>
          <p:cNvPicPr>
            <a:picLocks noChangeAspect="1"/>
          </p:cNvPicPr>
          <p:nvPr/>
        </p:nvPicPr>
        <p:blipFill>
          <a:blip r:embed="rId3"/>
          <a:stretch>
            <a:fillRect/>
          </a:stretch>
        </p:blipFill>
        <p:spPr>
          <a:xfrm>
            <a:off x="773927" y="8100900"/>
            <a:ext cx="6877050" cy="12763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a:extLst>
              <a:ext uri="{FF2B5EF4-FFF2-40B4-BE49-F238E27FC236}">
                <a16:creationId xmlns:a16="http://schemas.microsoft.com/office/drawing/2014/main" id="{1D447A94-1F5D-70EE-3597-C9155ABF1B03}"/>
              </a:ext>
            </a:extLst>
          </p:cNvPr>
          <p:cNvSpPr txBox="1"/>
          <p:nvPr/>
        </p:nvSpPr>
        <p:spPr>
          <a:xfrm>
            <a:off x="8051181" y="7991569"/>
            <a:ext cx="93967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US" sz="2800">
                <a:latin typeface="Halant Medium"/>
                <a:cs typeface="Arial"/>
              </a:rPr>
              <a:t>Project is sensitive to a 10% decrease in sales</a:t>
            </a:r>
            <a:endParaRPr lang="en-US"/>
          </a:p>
        </p:txBody>
      </p:sp>
      <p:pic>
        <p:nvPicPr>
          <p:cNvPr id="12" name="Picture 11" descr="A green and black logo&#10;&#10;Description automatically generated">
            <a:extLst>
              <a:ext uri="{FF2B5EF4-FFF2-40B4-BE49-F238E27FC236}">
                <a16:creationId xmlns:a16="http://schemas.microsoft.com/office/drawing/2014/main" id="{67727E64-7596-1F7F-D332-74CE4998752E}"/>
              </a:ext>
            </a:extLst>
          </p:cNvPr>
          <p:cNvPicPr>
            <a:picLocks noChangeAspect="1"/>
          </p:cNvPicPr>
          <p:nvPr/>
        </p:nvPicPr>
        <p:blipFill>
          <a:blip r:embed="rId4"/>
          <a:stretch>
            <a:fillRect/>
          </a:stretch>
        </p:blipFill>
        <p:spPr>
          <a:xfrm>
            <a:off x="15865164" y="16185"/>
            <a:ext cx="2499369" cy="2433885"/>
          </a:xfrm>
          <a:prstGeom prst="rect">
            <a:avLst/>
          </a:prstGeom>
        </p:spPr>
      </p:pic>
    </p:spTree>
    <p:extLst>
      <p:ext uri="{BB962C8B-B14F-4D97-AF65-F5344CB8AC3E}">
        <p14:creationId xmlns:p14="http://schemas.microsoft.com/office/powerpoint/2010/main" val="83549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4" name="TextBox 4"/>
          <p:cNvSpPr txBox="1"/>
          <p:nvPr/>
        </p:nvSpPr>
        <p:spPr>
          <a:xfrm>
            <a:off x="-1160596" y="712122"/>
            <a:ext cx="10363200" cy="1658146"/>
          </a:xfrm>
          <a:prstGeom prst="rect">
            <a:avLst/>
          </a:prstGeom>
        </p:spPr>
        <p:txBody>
          <a:bodyPr lIns="0" tIns="0" rIns="0" bIns="0" rtlCol="0" anchor="t">
            <a:spAutoFit/>
          </a:bodyPr>
          <a:lstStyle/>
          <a:p>
            <a:pPr algn="r">
              <a:lnSpc>
                <a:spcPts val="6271"/>
              </a:lnSpc>
            </a:pPr>
            <a:r>
              <a:rPr lang="en-US" sz="6350">
                <a:solidFill>
                  <a:srgbClr val="D8B192"/>
                </a:solidFill>
                <a:latin typeface="Halant Medium"/>
              </a:rPr>
              <a:t>Sensitivity Analysis #2</a:t>
            </a:r>
            <a:endParaRPr lang="en-US"/>
          </a:p>
          <a:p>
            <a:pPr algn="r">
              <a:lnSpc>
                <a:spcPts val="6271"/>
              </a:lnSpc>
            </a:pPr>
            <a:endParaRPr lang="en-US" sz="6350">
              <a:solidFill>
                <a:srgbClr val="D8B192"/>
              </a:solidFill>
              <a:latin typeface="Halant Medium"/>
              <a:cs typeface="Halant Medium"/>
            </a:endParaRPr>
          </a:p>
        </p:txBody>
      </p:sp>
      <p:sp>
        <p:nvSpPr>
          <p:cNvPr id="11" name="TextBox 6">
            <a:extLst>
              <a:ext uri="{FF2B5EF4-FFF2-40B4-BE49-F238E27FC236}">
                <a16:creationId xmlns:a16="http://schemas.microsoft.com/office/drawing/2014/main" id="{D59FB763-6718-C936-92D6-CEB479831148}"/>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rPr>
              <a:t>17</a:t>
            </a:r>
            <a:endParaRPr lang="en-US" sz="2399">
              <a:solidFill>
                <a:srgbClr val="EBEBEB"/>
              </a:solidFill>
              <a:latin typeface="Halant Semi-Bold"/>
            </a:endParaRPr>
          </a:p>
        </p:txBody>
      </p:sp>
      <p:pic>
        <p:nvPicPr>
          <p:cNvPr id="3" name="Picture 2" descr="A grid of black lines&#10;&#10;Description automatically generated">
            <a:extLst>
              <a:ext uri="{FF2B5EF4-FFF2-40B4-BE49-F238E27FC236}">
                <a16:creationId xmlns:a16="http://schemas.microsoft.com/office/drawing/2014/main" id="{BC037C08-0789-CBA4-73AF-807B872425C6}"/>
              </a:ext>
            </a:extLst>
          </p:cNvPr>
          <p:cNvPicPr>
            <a:picLocks noChangeAspect="1"/>
          </p:cNvPicPr>
          <p:nvPr/>
        </p:nvPicPr>
        <p:blipFill>
          <a:blip r:embed="rId2"/>
          <a:stretch>
            <a:fillRect/>
          </a:stretch>
        </p:blipFill>
        <p:spPr>
          <a:xfrm>
            <a:off x="1152525" y="7747596"/>
            <a:ext cx="6838950" cy="1104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059EC42F-F25D-3662-0644-EE2AE51B0C7C}"/>
              </a:ext>
            </a:extLst>
          </p:cNvPr>
          <p:cNvSpPr txBox="1"/>
          <p:nvPr/>
        </p:nvSpPr>
        <p:spPr>
          <a:xfrm>
            <a:off x="9534292" y="7824735"/>
            <a:ext cx="63190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5"/>
            <a:r>
              <a:rPr lang="en-US" sz="2800">
                <a:solidFill>
                  <a:schemeClr val="bg1"/>
                </a:solidFill>
                <a:latin typeface="Arial"/>
                <a:cs typeface="Arial"/>
              </a:rPr>
              <a:t>Project is sensitive to a 5% increase in variable costs</a:t>
            </a:r>
            <a:endParaRPr lang="en-US">
              <a:solidFill>
                <a:schemeClr val="bg1"/>
              </a:solidFill>
            </a:endParaRPr>
          </a:p>
        </p:txBody>
      </p:sp>
      <p:pic>
        <p:nvPicPr>
          <p:cNvPr id="8" name="Picture 7" descr="A green and black logo&#10;&#10;Description automatically generated">
            <a:extLst>
              <a:ext uri="{FF2B5EF4-FFF2-40B4-BE49-F238E27FC236}">
                <a16:creationId xmlns:a16="http://schemas.microsoft.com/office/drawing/2014/main" id="{2469D1BE-7AB0-DDAC-30A2-6A4F7BE07C1E}"/>
              </a:ext>
            </a:extLst>
          </p:cNvPr>
          <p:cNvPicPr>
            <a:picLocks noChangeAspect="1"/>
          </p:cNvPicPr>
          <p:nvPr/>
        </p:nvPicPr>
        <p:blipFill>
          <a:blip r:embed="rId3"/>
          <a:stretch>
            <a:fillRect/>
          </a:stretch>
        </p:blipFill>
        <p:spPr>
          <a:xfrm>
            <a:off x="15865164" y="16185"/>
            <a:ext cx="2499369" cy="2433885"/>
          </a:xfrm>
          <a:prstGeom prst="rect">
            <a:avLst/>
          </a:prstGeom>
        </p:spPr>
      </p:pic>
      <p:pic>
        <p:nvPicPr>
          <p:cNvPr id="5" name="Picture 4" descr="A screenshot of a spreadsheet&#10;&#10;Description automatically generated">
            <a:extLst>
              <a:ext uri="{FF2B5EF4-FFF2-40B4-BE49-F238E27FC236}">
                <a16:creationId xmlns:a16="http://schemas.microsoft.com/office/drawing/2014/main" id="{C8AF0BC4-F22F-8CF4-C97E-518B6752D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37" y="2560857"/>
            <a:ext cx="16601940" cy="4321477"/>
          </a:xfrm>
          <a:prstGeom prst="rect">
            <a:avLst/>
          </a:prstGeom>
          <a:ln w="127000">
            <a:solidFill>
              <a:schemeClr val="tx1"/>
            </a:solidFill>
          </a:ln>
        </p:spPr>
      </p:pic>
    </p:spTree>
    <p:extLst>
      <p:ext uri="{BB962C8B-B14F-4D97-AF65-F5344CB8AC3E}">
        <p14:creationId xmlns:p14="http://schemas.microsoft.com/office/powerpoint/2010/main" val="2625138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4" name="TextBox 4"/>
          <p:cNvSpPr txBox="1"/>
          <p:nvPr/>
        </p:nvSpPr>
        <p:spPr>
          <a:xfrm>
            <a:off x="195739" y="540504"/>
            <a:ext cx="6420532" cy="850233"/>
          </a:xfrm>
          <a:prstGeom prst="rect">
            <a:avLst/>
          </a:prstGeom>
        </p:spPr>
        <p:txBody>
          <a:bodyPr wrap="square" lIns="0" tIns="0" rIns="0" bIns="0" rtlCol="0" anchor="t">
            <a:spAutoFit/>
          </a:bodyPr>
          <a:lstStyle/>
          <a:p>
            <a:pPr algn="r">
              <a:lnSpc>
                <a:spcPts val="6271"/>
              </a:lnSpc>
            </a:pPr>
            <a:r>
              <a:rPr lang="en-US" sz="6350">
                <a:solidFill>
                  <a:srgbClr val="D8B192"/>
                </a:solidFill>
                <a:latin typeface="Halant Medium"/>
              </a:rPr>
              <a:t> Project Decision</a:t>
            </a:r>
            <a:endParaRPr lang="en-US">
              <a:solidFill>
                <a:srgbClr val="000000"/>
              </a:solidFill>
              <a:latin typeface="Calibri"/>
              <a:cs typeface="Calibri"/>
            </a:endParaRPr>
          </a:p>
        </p:txBody>
      </p:sp>
      <p:sp>
        <p:nvSpPr>
          <p:cNvPr id="11" name="TextBox 6">
            <a:extLst>
              <a:ext uri="{FF2B5EF4-FFF2-40B4-BE49-F238E27FC236}">
                <a16:creationId xmlns:a16="http://schemas.microsoft.com/office/drawing/2014/main" id="{D59FB763-6718-C936-92D6-CEB479831148}"/>
              </a:ext>
            </a:extLst>
          </p:cNvPr>
          <p:cNvSpPr txBox="1"/>
          <p:nvPr/>
        </p:nvSpPr>
        <p:spPr>
          <a:xfrm>
            <a:off x="16964247" y="9379245"/>
            <a:ext cx="487860" cy="629018"/>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rPr>
              <a:t>18</a:t>
            </a:r>
          </a:p>
          <a:p>
            <a:pPr>
              <a:lnSpc>
                <a:spcPts val="2351"/>
              </a:lnSpc>
            </a:pPr>
            <a:endParaRPr lang="en-US" sz="2350">
              <a:solidFill>
                <a:srgbClr val="EBEBEB"/>
              </a:solidFill>
              <a:latin typeface="Halant Semi-Bold"/>
              <a:cs typeface="Halant Semi-Bold"/>
            </a:endParaRPr>
          </a:p>
        </p:txBody>
      </p:sp>
      <p:sp>
        <p:nvSpPr>
          <p:cNvPr id="10" name="TextBox 9">
            <a:extLst>
              <a:ext uri="{FF2B5EF4-FFF2-40B4-BE49-F238E27FC236}">
                <a16:creationId xmlns:a16="http://schemas.microsoft.com/office/drawing/2014/main" id="{B18E44C6-B718-4843-04D9-0D0271CC21CF}"/>
              </a:ext>
            </a:extLst>
          </p:cNvPr>
          <p:cNvSpPr txBox="1"/>
          <p:nvPr/>
        </p:nvSpPr>
        <p:spPr>
          <a:xfrm>
            <a:off x="3055014" y="4121533"/>
            <a:ext cx="1112114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solidFill>
                  <a:srgbClr val="FFFFFF"/>
                </a:solidFill>
                <a:latin typeface="Halant Medium"/>
                <a:cs typeface="Arial"/>
              </a:rPr>
              <a:t>Viable Target Market and Product Technology, Proceed to Further Develop an Investment Proposal</a:t>
            </a:r>
            <a:endParaRPr lang="en-US" sz="4800">
              <a:latin typeface="Halant Medium"/>
              <a:cs typeface="Calibri"/>
            </a:endParaRPr>
          </a:p>
        </p:txBody>
      </p:sp>
      <p:pic>
        <p:nvPicPr>
          <p:cNvPr id="3" name="Picture 2" descr="A green and black logo&#10;&#10;Description automatically generated">
            <a:extLst>
              <a:ext uri="{FF2B5EF4-FFF2-40B4-BE49-F238E27FC236}">
                <a16:creationId xmlns:a16="http://schemas.microsoft.com/office/drawing/2014/main" id="{A7BBED9D-E24C-1DEA-BDF2-462951876DB8}"/>
              </a:ext>
            </a:extLst>
          </p:cNvPr>
          <p:cNvPicPr>
            <a:picLocks noChangeAspect="1"/>
          </p:cNvPicPr>
          <p:nvPr/>
        </p:nvPicPr>
        <p:blipFill>
          <a:blip r:embed="rId2"/>
          <a:stretch>
            <a:fillRect/>
          </a:stretch>
        </p:blipFill>
        <p:spPr>
          <a:xfrm>
            <a:off x="15111447" y="-290272"/>
            <a:ext cx="3244803" cy="3137907"/>
          </a:xfrm>
          <a:prstGeom prst="rect">
            <a:avLst/>
          </a:prstGeom>
        </p:spPr>
      </p:pic>
    </p:spTree>
    <p:extLst>
      <p:ext uri="{BB962C8B-B14F-4D97-AF65-F5344CB8AC3E}">
        <p14:creationId xmlns:p14="http://schemas.microsoft.com/office/powerpoint/2010/main" val="136687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3" name="AutoShape 3"/>
          <p:cNvSpPr/>
          <p:nvPr/>
        </p:nvSpPr>
        <p:spPr>
          <a:xfrm>
            <a:off x="2962857" y="1"/>
            <a:ext cx="15322786" cy="2795008"/>
          </a:xfrm>
          <a:prstGeom prst="rect">
            <a:avLst/>
          </a:prstGeom>
          <a:solidFill>
            <a:srgbClr val="EBD6C5"/>
          </a:solidFill>
        </p:spPr>
        <p:txBody>
          <a:bodyPr/>
          <a:lstStyle/>
          <a:p>
            <a:endParaRPr lang="en-US"/>
          </a:p>
        </p:txBody>
      </p:sp>
      <p:sp>
        <p:nvSpPr>
          <p:cNvPr id="4" name="TextBox 4"/>
          <p:cNvSpPr txBox="1"/>
          <p:nvPr/>
        </p:nvSpPr>
        <p:spPr>
          <a:xfrm>
            <a:off x="4300151" y="535615"/>
            <a:ext cx="13490778" cy="1935145"/>
          </a:xfrm>
          <a:prstGeom prst="rect">
            <a:avLst/>
          </a:prstGeom>
        </p:spPr>
        <p:txBody>
          <a:bodyPr wrap="square" lIns="0" tIns="0" rIns="0" bIns="0" rtlCol="0" anchor="t">
            <a:spAutoFit/>
          </a:bodyPr>
          <a:lstStyle/>
          <a:p>
            <a:pPr algn="r">
              <a:lnSpc>
                <a:spcPts val="7840"/>
              </a:lnSpc>
            </a:pPr>
            <a:r>
              <a:rPr lang="en-US" sz="8800" b="1" dirty="0">
                <a:solidFill>
                  <a:srgbClr val="205352"/>
                </a:solidFill>
                <a:latin typeface="Halant Medium"/>
              </a:rPr>
              <a:t>VolunteerUnited</a:t>
            </a:r>
            <a:endParaRPr lang="en-US" sz="8800" b="1" dirty="0">
              <a:solidFill>
                <a:srgbClr val="205352"/>
              </a:solidFill>
              <a:latin typeface="Halant Medium"/>
              <a:cs typeface="Halant Medium"/>
            </a:endParaRPr>
          </a:p>
          <a:p>
            <a:pPr algn="r">
              <a:lnSpc>
                <a:spcPts val="7840"/>
              </a:lnSpc>
            </a:pPr>
            <a:r>
              <a:rPr lang="en-US" sz="4800" i="1" dirty="0">
                <a:solidFill>
                  <a:srgbClr val="205352"/>
                </a:solidFill>
                <a:latin typeface="Halant Medium"/>
                <a:cs typeface="Halant Medium"/>
              </a:rPr>
              <a:t>Empowering volunteers. Enhancing impact.</a:t>
            </a:r>
          </a:p>
        </p:txBody>
      </p:sp>
      <p:sp>
        <p:nvSpPr>
          <p:cNvPr id="6" name="TextBox 6"/>
          <p:cNvSpPr txBox="1"/>
          <p:nvPr/>
        </p:nvSpPr>
        <p:spPr>
          <a:xfrm>
            <a:off x="16964247" y="9379245"/>
            <a:ext cx="487860" cy="629018"/>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rPr>
              <a:t>19</a:t>
            </a:r>
            <a:endParaRPr lang="en-US"/>
          </a:p>
          <a:p>
            <a:pPr>
              <a:lnSpc>
                <a:spcPts val="2351"/>
              </a:lnSpc>
            </a:pPr>
            <a:endParaRPr lang="en-US" sz="2350">
              <a:solidFill>
                <a:srgbClr val="EBEBEB"/>
              </a:solidFill>
              <a:latin typeface="Halant Semi-Bold"/>
              <a:cs typeface="Halant Semi-Bold"/>
            </a:endParaRPr>
          </a:p>
        </p:txBody>
      </p:sp>
      <p:sp>
        <p:nvSpPr>
          <p:cNvPr id="2" name="TextBox 1">
            <a:extLst>
              <a:ext uri="{FF2B5EF4-FFF2-40B4-BE49-F238E27FC236}">
                <a16:creationId xmlns:a16="http://schemas.microsoft.com/office/drawing/2014/main" id="{FE97DAAF-2C4E-10DE-30CC-E7802A7421DE}"/>
              </a:ext>
            </a:extLst>
          </p:cNvPr>
          <p:cNvSpPr txBox="1"/>
          <p:nvPr/>
        </p:nvSpPr>
        <p:spPr>
          <a:xfrm>
            <a:off x="9985443" y="5766070"/>
            <a:ext cx="568581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a:solidFill>
                  <a:srgbClr val="FFFFFF"/>
                </a:solidFill>
                <a:latin typeface="Halant Semi-Bold"/>
                <a:cs typeface="Halant Medium"/>
              </a:rPr>
              <a:t>Thank you </a:t>
            </a:r>
            <a:endParaRPr lang="en-US" sz="8000">
              <a:latin typeface="Halant Semi-Bold"/>
              <a:cs typeface="Halant Semi-Bold"/>
            </a:endParaRPr>
          </a:p>
        </p:txBody>
      </p:sp>
      <p:pic>
        <p:nvPicPr>
          <p:cNvPr id="7" name="Picture 6" descr="A green and black logo&#10;&#10;Description automatically generated">
            <a:extLst>
              <a:ext uri="{FF2B5EF4-FFF2-40B4-BE49-F238E27FC236}">
                <a16:creationId xmlns:a16="http://schemas.microsoft.com/office/drawing/2014/main" id="{3D654F9B-AC20-95DC-D897-326C517F5125}"/>
              </a:ext>
            </a:extLst>
          </p:cNvPr>
          <p:cNvPicPr>
            <a:picLocks noChangeAspect="1"/>
          </p:cNvPicPr>
          <p:nvPr/>
        </p:nvPicPr>
        <p:blipFill>
          <a:blip r:embed="rId2"/>
          <a:stretch>
            <a:fillRect/>
          </a:stretch>
        </p:blipFill>
        <p:spPr>
          <a:xfrm>
            <a:off x="962660" y="2705942"/>
            <a:ext cx="7217560" cy="6988596"/>
          </a:xfrm>
          <a:prstGeom prst="rect">
            <a:avLst/>
          </a:prstGeom>
        </p:spPr>
      </p:pic>
    </p:spTree>
    <p:extLst>
      <p:ext uri="{BB962C8B-B14F-4D97-AF65-F5344CB8AC3E}">
        <p14:creationId xmlns:p14="http://schemas.microsoft.com/office/powerpoint/2010/main" val="345998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3" name="AutoShape 3"/>
          <p:cNvSpPr/>
          <p:nvPr/>
        </p:nvSpPr>
        <p:spPr>
          <a:xfrm>
            <a:off x="0" y="7141406"/>
            <a:ext cx="18288000" cy="3004324"/>
          </a:xfrm>
          <a:prstGeom prst="rect">
            <a:avLst/>
          </a:prstGeom>
          <a:solidFill>
            <a:srgbClr val="205352"/>
          </a:solidFill>
        </p:spPr>
        <p:txBody>
          <a:bodyPr/>
          <a:lstStyle/>
          <a:p>
            <a:endParaRPr lang="en-US"/>
          </a:p>
        </p:txBody>
      </p:sp>
      <p:grpSp>
        <p:nvGrpSpPr>
          <p:cNvPr id="4" name="Group 4"/>
          <p:cNvGrpSpPr/>
          <p:nvPr/>
        </p:nvGrpSpPr>
        <p:grpSpPr>
          <a:xfrm>
            <a:off x="1028700" y="7899861"/>
            <a:ext cx="13043912" cy="1581728"/>
            <a:chOff x="0" y="142875"/>
            <a:chExt cx="17391882" cy="2108970"/>
          </a:xfrm>
        </p:grpSpPr>
        <p:sp>
          <p:nvSpPr>
            <p:cNvPr id="5" name="TextBox 5"/>
            <p:cNvSpPr txBox="1"/>
            <p:nvPr/>
          </p:nvSpPr>
          <p:spPr>
            <a:xfrm>
              <a:off x="0" y="142875"/>
              <a:ext cx="17391882" cy="1155806"/>
            </a:xfrm>
            <a:prstGeom prst="rect">
              <a:avLst/>
            </a:prstGeom>
          </p:spPr>
          <p:txBody>
            <a:bodyPr lIns="0" tIns="0" rIns="0" bIns="0" rtlCol="0" anchor="t">
              <a:spAutoFit/>
            </a:bodyPr>
            <a:lstStyle/>
            <a:p>
              <a:pPr>
                <a:lnSpc>
                  <a:spcPts val="6272"/>
                </a:lnSpc>
              </a:pPr>
              <a:r>
                <a:rPr lang="en-US" sz="6400">
                  <a:solidFill>
                    <a:srgbClr val="D8B192"/>
                  </a:solidFill>
                  <a:latin typeface="Halant Medium"/>
                  <a:cs typeface="Halant Medium"/>
                </a:rPr>
                <a:t>Meet HumanityAid AI</a:t>
              </a:r>
            </a:p>
          </p:txBody>
        </p:sp>
        <p:sp>
          <p:nvSpPr>
            <p:cNvPr id="6" name="TextBox 6"/>
            <p:cNvSpPr txBox="1"/>
            <p:nvPr/>
          </p:nvSpPr>
          <p:spPr>
            <a:xfrm>
              <a:off x="0" y="1642401"/>
              <a:ext cx="16576708" cy="609444"/>
            </a:xfrm>
            <a:prstGeom prst="rect">
              <a:avLst/>
            </a:prstGeom>
          </p:spPr>
          <p:txBody>
            <a:bodyPr lIns="0" tIns="0" rIns="0" bIns="0" rtlCol="0" anchor="t">
              <a:spAutoFit/>
            </a:bodyPr>
            <a:lstStyle/>
            <a:p>
              <a:pPr>
                <a:lnSpc>
                  <a:spcPts val="3520"/>
                </a:lnSpc>
              </a:pPr>
              <a:endParaRPr lang="en-US" sz="3200">
                <a:solidFill>
                  <a:srgbClr val="EBD6C5"/>
                </a:solidFill>
                <a:latin typeface="Halant Light"/>
                <a:cs typeface="Halant Light"/>
              </a:endParaRPr>
            </a:p>
          </p:txBody>
        </p:sp>
      </p:grpSp>
      <p:pic>
        <p:nvPicPr>
          <p:cNvPr id="11" name="Picture 10" descr="A person in a suit and tie&#10;&#10;Description automatically generated">
            <a:extLst>
              <a:ext uri="{FF2B5EF4-FFF2-40B4-BE49-F238E27FC236}">
                <a16:creationId xmlns:a16="http://schemas.microsoft.com/office/drawing/2014/main" id="{9F28217A-3663-68C4-7064-D8755F195E01}"/>
              </a:ext>
            </a:extLst>
          </p:cNvPr>
          <p:cNvPicPr>
            <a:picLocks noChangeAspect="1"/>
          </p:cNvPicPr>
          <p:nvPr/>
        </p:nvPicPr>
        <p:blipFill>
          <a:blip r:embed="rId2"/>
          <a:stretch>
            <a:fillRect/>
          </a:stretch>
        </p:blipFill>
        <p:spPr>
          <a:xfrm>
            <a:off x="12566285" y="2353162"/>
            <a:ext cx="2691586" cy="2815416"/>
          </a:xfrm>
          <a:prstGeom prst="rect">
            <a:avLst/>
          </a:prstGeom>
        </p:spPr>
      </p:pic>
      <p:sp>
        <p:nvSpPr>
          <p:cNvPr id="15" name="TextBox 14">
            <a:extLst>
              <a:ext uri="{FF2B5EF4-FFF2-40B4-BE49-F238E27FC236}">
                <a16:creationId xmlns:a16="http://schemas.microsoft.com/office/drawing/2014/main" id="{BC890C0A-E074-0931-628A-7BEB51406ABB}"/>
              </a:ext>
            </a:extLst>
          </p:cNvPr>
          <p:cNvSpPr txBox="1"/>
          <p:nvPr/>
        </p:nvSpPr>
        <p:spPr>
          <a:xfrm>
            <a:off x="12619773" y="5466386"/>
            <a:ext cx="25824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Halant Medium"/>
                <a:cs typeface="Halant Medium"/>
              </a:rPr>
              <a:t>William Herndon </a:t>
            </a:r>
          </a:p>
          <a:p>
            <a:pPr algn="ctr"/>
            <a:r>
              <a:rPr lang="en-US" sz="2400" b="1">
                <a:latin typeface="Halant Medium"/>
                <a:cs typeface="Halant Medium"/>
              </a:rPr>
              <a:t>Development Team</a:t>
            </a:r>
            <a:r>
              <a:rPr lang="en-US">
                <a:latin typeface="Halant Medium"/>
                <a:cs typeface="Halant Medium"/>
              </a:rPr>
              <a:t> </a:t>
            </a:r>
          </a:p>
        </p:txBody>
      </p:sp>
      <p:sp>
        <p:nvSpPr>
          <p:cNvPr id="16" name="TextBox 15">
            <a:extLst>
              <a:ext uri="{FF2B5EF4-FFF2-40B4-BE49-F238E27FC236}">
                <a16:creationId xmlns:a16="http://schemas.microsoft.com/office/drawing/2014/main" id="{08988802-436B-CBFD-C6DE-091125989176}"/>
              </a:ext>
            </a:extLst>
          </p:cNvPr>
          <p:cNvSpPr txBox="1"/>
          <p:nvPr/>
        </p:nvSpPr>
        <p:spPr>
          <a:xfrm>
            <a:off x="2169586" y="5509107"/>
            <a:ext cx="24015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Halant Medium"/>
                <a:cs typeface="Halant Medium"/>
              </a:rPr>
              <a:t>Delaney Brown Development Team </a:t>
            </a:r>
          </a:p>
        </p:txBody>
      </p:sp>
      <p:sp>
        <p:nvSpPr>
          <p:cNvPr id="17" name="TextBox 16">
            <a:extLst>
              <a:ext uri="{FF2B5EF4-FFF2-40B4-BE49-F238E27FC236}">
                <a16:creationId xmlns:a16="http://schemas.microsoft.com/office/drawing/2014/main" id="{9824796A-B9BF-07F2-893C-93737CD9005C}"/>
              </a:ext>
            </a:extLst>
          </p:cNvPr>
          <p:cNvSpPr txBox="1"/>
          <p:nvPr/>
        </p:nvSpPr>
        <p:spPr>
          <a:xfrm>
            <a:off x="5549986" y="5509108"/>
            <a:ext cx="2598937"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b="1">
                <a:latin typeface="Halant Medium"/>
                <a:cs typeface="Halant Medium"/>
              </a:rPr>
              <a:t>Nerea </a:t>
            </a:r>
            <a:r>
              <a:rPr lang="en-US" sz="2300" b="1" err="1">
                <a:latin typeface="Halant Medium"/>
                <a:cs typeface="Halant Medium"/>
              </a:rPr>
              <a:t>Lancho</a:t>
            </a:r>
            <a:r>
              <a:rPr lang="en-US" sz="2300" b="1">
                <a:latin typeface="Halant Medium"/>
                <a:cs typeface="Halant Medium"/>
              </a:rPr>
              <a:t> Poza</a:t>
            </a:r>
          </a:p>
          <a:p>
            <a:pPr algn="ctr"/>
            <a:r>
              <a:rPr lang="en-US" sz="2300" b="1">
                <a:latin typeface="Halant Medium"/>
                <a:cs typeface="Halant Medium"/>
              </a:rPr>
              <a:t>Development Team </a:t>
            </a:r>
          </a:p>
        </p:txBody>
      </p:sp>
      <p:sp>
        <p:nvSpPr>
          <p:cNvPr id="18" name="TextBox 17">
            <a:extLst>
              <a:ext uri="{FF2B5EF4-FFF2-40B4-BE49-F238E27FC236}">
                <a16:creationId xmlns:a16="http://schemas.microsoft.com/office/drawing/2014/main" id="{8E24489B-8E6B-03B9-0D93-95FCB04DD702}"/>
              </a:ext>
            </a:extLst>
          </p:cNvPr>
          <p:cNvSpPr txBox="1"/>
          <p:nvPr/>
        </p:nvSpPr>
        <p:spPr>
          <a:xfrm>
            <a:off x="9148491" y="5489771"/>
            <a:ext cx="24015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Halant Medium"/>
                <a:cs typeface="Halant Medium"/>
              </a:rPr>
              <a:t>Hieu Nguyen</a:t>
            </a:r>
          </a:p>
          <a:p>
            <a:pPr algn="ctr"/>
            <a:r>
              <a:rPr lang="en-US" sz="2400" b="1">
                <a:latin typeface="Halant Medium"/>
                <a:cs typeface="Halant Medium"/>
              </a:rPr>
              <a:t>Development Team </a:t>
            </a:r>
          </a:p>
        </p:txBody>
      </p:sp>
      <p:sp>
        <p:nvSpPr>
          <p:cNvPr id="24" name="TextBox 6">
            <a:extLst>
              <a:ext uri="{FF2B5EF4-FFF2-40B4-BE49-F238E27FC236}">
                <a16:creationId xmlns:a16="http://schemas.microsoft.com/office/drawing/2014/main" id="{492D6680-41E3-FCEF-19C0-213835CAB0F7}"/>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rPr>
              <a:t>02</a:t>
            </a:r>
            <a:endParaRPr lang="en-US" sz="2399">
              <a:solidFill>
                <a:srgbClr val="EBEBEB"/>
              </a:solidFill>
              <a:latin typeface="Halant Semi-Bold"/>
            </a:endParaRPr>
          </a:p>
        </p:txBody>
      </p:sp>
      <p:pic>
        <p:nvPicPr>
          <p:cNvPr id="2" name="Picture 1" descr="A person smiling for a picture&#10;&#10;Description automatically generated">
            <a:extLst>
              <a:ext uri="{FF2B5EF4-FFF2-40B4-BE49-F238E27FC236}">
                <a16:creationId xmlns:a16="http://schemas.microsoft.com/office/drawing/2014/main" id="{E7B542BF-5C6B-4A9F-0858-42A033E91F35}"/>
              </a:ext>
            </a:extLst>
          </p:cNvPr>
          <p:cNvPicPr>
            <a:picLocks noChangeAspect="1"/>
          </p:cNvPicPr>
          <p:nvPr/>
        </p:nvPicPr>
        <p:blipFill>
          <a:blip r:embed="rId3"/>
          <a:stretch>
            <a:fillRect/>
          </a:stretch>
        </p:blipFill>
        <p:spPr>
          <a:xfrm>
            <a:off x="8821012" y="2346133"/>
            <a:ext cx="3083465" cy="2807848"/>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A872CC94-CE34-216B-CD91-D1C7CBD5B9A4}"/>
              </a:ext>
            </a:extLst>
          </p:cNvPr>
          <p:cNvPicPr>
            <a:picLocks noChangeAspect="1"/>
          </p:cNvPicPr>
          <p:nvPr/>
        </p:nvPicPr>
        <p:blipFill>
          <a:blip r:embed="rId4"/>
          <a:stretch>
            <a:fillRect/>
          </a:stretch>
        </p:blipFill>
        <p:spPr>
          <a:xfrm>
            <a:off x="1975208" y="2263565"/>
            <a:ext cx="2785759" cy="2873510"/>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7A6DEE5D-0927-8818-62CA-466DA3502D7C}"/>
              </a:ext>
            </a:extLst>
          </p:cNvPr>
          <p:cNvPicPr>
            <a:picLocks noChangeAspect="1"/>
          </p:cNvPicPr>
          <p:nvPr/>
        </p:nvPicPr>
        <p:blipFill>
          <a:blip r:embed="rId5"/>
          <a:stretch>
            <a:fillRect/>
          </a:stretch>
        </p:blipFill>
        <p:spPr>
          <a:xfrm>
            <a:off x="5261720" y="2273233"/>
            <a:ext cx="2995713" cy="2895194"/>
          </a:xfrm>
          <a:prstGeom prst="rect">
            <a:avLst/>
          </a:prstGeom>
        </p:spPr>
      </p:pic>
      <p:pic>
        <p:nvPicPr>
          <p:cNvPr id="10" name="Picture 9" descr="A green and black logo&#10;&#10;Description automatically generated">
            <a:extLst>
              <a:ext uri="{FF2B5EF4-FFF2-40B4-BE49-F238E27FC236}">
                <a16:creationId xmlns:a16="http://schemas.microsoft.com/office/drawing/2014/main" id="{96E55570-D3A3-FF01-CC56-C4E94A36A10B}"/>
              </a:ext>
            </a:extLst>
          </p:cNvPr>
          <p:cNvPicPr>
            <a:picLocks noChangeAspect="1"/>
          </p:cNvPicPr>
          <p:nvPr/>
        </p:nvPicPr>
        <p:blipFill>
          <a:blip r:embed="rId6"/>
          <a:stretch>
            <a:fillRect/>
          </a:stretch>
        </p:blipFill>
        <p:spPr>
          <a:xfrm>
            <a:off x="15111447" y="-290272"/>
            <a:ext cx="3244803" cy="31379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white sheet&#10;&#10;Description automatically generated">
            <a:extLst>
              <a:ext uri="{FF2B5EF4-FFF2-40B4-BE49-F238E27FC236}">
                <a16:creationId xmlns:a16="http://schemas.microsoft.com/office/drawing/2014/main" id="{064FEC6F-212B-FDA8-A16E-CE7810C884F6}"/>
              </a:ext>
            </a:extLst>
          </p:cNvPr>
          <p:cNvPicPr>
            <a:picLocks noChangeAspect="1"/>
          </p:cNvPicPr>
          <p:nvPr/>
        </p:nvPicPr>
        <p:blipFill>
          <a:blip r:embed="rId2"/>
          <a:stretch>
            <a:fillRect/>
          </a:stretch>
        </p:blipFill>
        <p:spPr>
          <a:xfrm>
            <a:off x="1079956" y="1774488"/>
            <a:ext cx="8535696" cy="7722763"/>
          </a:xfrm>
          <a:prstGeom prst="rect">
            <a:avLst/>
          </a:prstGeom>
        </p:spPr>
      </p:pic>
      <p:pic>
        <p:nvPicPr>
          <p:cNvPr id="4" name="Picture 3" descr="A close-up of a document&#10;&#10;Description automatically generated">
            <a:extLst>
              <a:ext uri="{FF2B5EF4-FFF2-40B4-BE49-F238E27FC236}">
                <a16:creationId xmlns:a16="http://schemas.microsoft.com/office/drawing/2014/main" id="{B51D8009-B04D-82E3-9D43-80849C6710BF}"/>
              </a:ext>
            </a:extLst>
          </p:cNvPr>
          <p:cNvPicPr>
            <a:picLocks noChangeAspect="1"/>
          </p:cNvPicPr>
          <p:nvPr/>
        </p:nvPicPr>
        <p:blipFill>
          <a:blip r:embed="rId3"/>
          <a:stretch>
            <a:fillRect/>
          </a:stretch>
        </p:blipFill>
        <p:spPr>
          <a:xfrm>
            <a:off x="10284587" y="426223"/>
            <a:ext cx="6912210" cy="9308951"/>
          </a:xfrm>
          <a:prstGeom prst="rect">
            <a:avLst/>
          </a:prstGeom>
        </p:spPr>
      </p:pic>
      <p:sp>
        <p:nvSpPr>
          <p:cNvPr id="3" name="TextBox 2">
            <a:extLst>
              <a:ext uri="{FF2B5EF4-FFF2-40B4-BE49-F238E27FC236}">
                <a16:creationId xmlns:a16="http://schemas.microsoft.com/office/drawing/2014/main" id="{70959244-60C6-CBE1-A7C5-BDD319FF1449}"/>
              </a:ext>
            </a:extLst>
          </p:cNvPr>
          <p:cNvSpPr txBox="1"/>
          <p:nvPr/>
        </p:nvSpPr>
        <p:spPr>
          <a:xfrm>
            <a:off x="1208315" y="783771"/>
            <a:ext cx="94379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A: SWOT</a:t>
            </a:r>
            <a:endParaRPr lang="en-US"/>
          </a:p>
        </p:txBody>
      </p:sp>
    </p:spTree>
    <p:extLst>
      <p:ext uri="{BB962C8B-B14F-4D97-AF65-F5344CB8AC3E}">
        <p14:creationId xmlns:p14="http://schemas.microsoft.com/office/powerpoint/2010/main" val="1209583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819AF3-5D22-A354-0AC4-1DB4276F1D03}"/>
              </a:ext>
            </a:extLst>
          </p:cNvPr>
          <p:cNvSpPr txBox="1"/>
          <p:nvPr/>
        </p:nvSpPr>
        <p:spPr>
          <a:xfrm>
            <a:off x="3102428" y="1029956"/>
            <a:ext cx="11794252" cy="8679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t>
            </a:r>
            <a:r>
              <a:rPr lang="en-US">
                <a:latin typeface="Halant Medium"/>
                <a:ea typeface="+mn-lt"/>
                <a:cs typeface="+mn-lt"/>
              </a:rPr>
              <a:t>   Nicki is a 40-year-old woman who was raised in Springfield, Illinois. Nicki has two siblings, one brother and one sister. Most of Nicki’s family resides in the Midwest, while some of her family live on the East Coast. Nicki received her undergraduate degree in marketing from Miami University in Oxford, Ohio. She went on to pursue her MBA in Business Management from the Tuck School of Business at Dartmouth University. Nicki works as the CEO for the American Red Cross where she makes around $190,000 a year. Nicki’s knowledge of business management and desire to aid others during emergencies has shaped her desire to work as a CEO in the emergency response, NGO sector.</a:t>
            </a:r>
          </a:p>
          <a:p>
            <a:r>
              <a:rPr lang="en-US">
                <a:latin typeface="Halant Medium"/>
                <a:ea typeface="+mn-lt"/>
                <a:cs typeface="+mn-lt"/>
              </a:rPr>
              <a:t>        </a:t>
            </a:r>
          </a:p>
          <a:p>
            <a:r>
              <a:rPr lang="en-US">
                <a:latin typeface="Halant Medium"/>
                <a:ea typeface="+mn-lt"/>
                <a:cs typeface="+mn-lt"/>
              </a:rPr>
              <a:t>          Nicki has always emphasized dispersing volunteer support over a wide variety of areas. This correlates to Nicki’s priorities of developing and maintaining a strong network of volunteers and donors. With proper funding and volunteer support, the American Red Cross can provide aid that aligns with the mission and values of the board and employees. Nicki believes that to implement aid across countries it is critical to ensure that employees lack bias, avoid political, racial, or religious agendas, and understand the importance of unity. Diversity must be respected by all members of the company, regardless of socioeconomic status, religious and political beliefs, or orientation. Nicki plans to instill new fundraising programs, expand the outreach of volunteers, and implement specialized IT systems to monitor the progress of the American Red Cross. </a:t>
            </a:r>
            <a:endParaRPr lang="en-US">
              <a:latin typeface="Halant Medium"/>
              <a:ea typeface="Calibri"/>
              <a:cs typeface="Calibri"/>
            </a:endParaRPr>
          </a:p>
          <a:p>
            <a:endParaRPr lang="en-US">
              <a:latin typeface="Halant Medium"/>
              <a:ea typeface="+mn-lt"/>
              <a:cs typeface="+mn-lt"/>
            </a:endParaRPr>
          </a:p>
          <a:p>
            <a:r>
              <a:rPr lang="en-US">
                <a:latin typeface="Halant Medium"/>
                <a:ea typeface="+mn-lt"/>
                <a:cs typeface="+mn-lt"/>
              </a:rPr>
              <a:t>         As a CEO, Nicki is responsible for making decisions that align with the c-suite of the organization and mission statement. Nicki provides valuable guidance surrounding long-term goals and milestones when buyers are directing purchasing decisions. Nicki positions the American Red Cross based on current events, market conditions, budget forecasting, and considerations of the c-suite. Nicki implements geographic and demographic segmentation to better understand the locational details, predict the type of aid required, and determine what volunteers would be best suited for a specific region.</a:t>
            </a:r>
          </a:p>
          <a:p>
            <a:endParaRPr lang="en-US">
              <a:latin typeface="Halant Medium"/>
              <a:ea typeface="+mn-lt"/>
              <a:cs typeface="+mn-lt"/>
            </a:endParaRPr>
          </a:p>
          <a:p>
            <a:r>
              <a:rPr lang="en-US">
                <a:latin typeface="Halant Medium"/>
                <a:ea typeface="+mn-lt"/>
                <a:cs typeface="+mn-lt"/>
              </a:rPr>
              <a:t>         Nicki will be required to crosscheck that her company is meeting all its goals in correlation to outreach, funding, and program development. Nick plans deadlines for various departments and determines what employees are reliable to achieve the company’s mission. Nicki ensures that purchase decisions align with the company’s values before confirming with the buying center. Nicki prioritizes efficient software and IT systems so there are no major technical issues. Nicki will need to ensure that new applications are financially feasible for the American Red Cross. Nicki and the American Red Cross will decide what legal partnership is to be implemented for the legal business structure.</a:t>
            </a:r>
            <a:endParaRPr lang="en-US">
              <a:latin typeface="Halant Medium"/>
              <a:ea typeface="Calibri"/>
              <a:cs typeface="Calibri"/>
            </a:endParaRPr>
          </a:p>
        </p:txBody>
      </p:sp>
      <p:sp>
        <p:nvSpPr>
          <p:cNvPr id="3" name="TextBox 2">
            <a:extLst>
              <a:ext uri="{FF2B5EF4-FFF2-40B4-BE49-F238E27FC236}">
                <a16:creationId xmlns:a16="http://schemas.microsoft.com/office/drawing/2014/main" id="{00A06703-A59E-2CDB-BC34-0E672278FE84}"/>
              </a:ext>
            </a:extLst>
          </p:cNvPr>
          <p:cNvSpPr txBox="1"/>
          <p:nvPr/>
        </p:nvSpPr>
        <p:spPr>
          <a:xfrm>
            <a:off x="3445328" y="344156"/>
            <a:ext cx="57024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Halant Medium"/>
                <a:cs typeface="Calibri"/>
              </a:rPr>
              <a:t>Appendix B: Persona</a:t>
            </a:r>
            <a:endParaRPr lang="en-US" sz="2400">
              <a:latin typeface="Halant Medium"/>
              <a:cs typeface="Halant Medium"/>
            </a:endParaRPr>
          </a:p>
        </p:txBody>
      </p:sp>
    </p:spTree>
    <p:extLst>
      <p:ext uri="{BB962C8B-B14F-4D97-AF65-F5344CB8AC3E}">
        <p14:creationId xmlns:p14="http://schemas.microsoft.com/office/powerpoint/2010/main" val="274099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6E9D50-E995-CBE1-BAD4-38D9FC684E5A}"/>
              </a:ext>
            </a:extLst>
          </p:cNvPr>
          <p:cNvSpPr txBox="1"/>
          <p:nvPr/>
        </p:nvSpPr>
        <p:spPr>
          <a:xfrm>
            <a:off x="676539" y="810376"/>
            <a:ext cx="65752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00000"/>
                </a:solidFill>
                <a:latin typeface="Halant Medium"/>
                <a:cs typeface="Halant Medium"/>
              </a:rPr>
              <a:t>Appendix C: Promotional Plan</a:t>
            </a:r>
            <a:endParaRPr lang="en-US" sz="3200">
              <a:solidFill>
                <a:srgbClr val="000000"/>
              </a:solidFill>
              <a:ea typeface="Calibri"/>
              <a:cs typeface="Calibri"/>
            </a:endParaRPr>
          </a:p>
        </p:txBody>
      </p:sp>
      <p:pic>
        <p:nvPicPr>
          <p:cNvPr id="3" name="Picture 2" descr="A paper with text on it&#10;&#10;Description automatically generated">
            <a:extLst>
              <a:ext uri="{FF2B5EF4-FFF2-40B4-BE49-F238E27FC236}">
                <a16:creationId xmlns:a16="http://schemas.microsoft.com/office/drawing/2014/main" id="{66A6F1E2-E0BA-8FD5-3A05-297783C70E08}"/>
              </a:ext>
            </a:extLst>
          </p:cNvPr>
          <p:cNvPicPr>
            <a:picLocks noChangeAspect="1"/>
          </p:cNvPicPr>
          <p:nvPr/>
        </p:nvPicPr>
        <p:blipFill rotWithShape="1">
          <a:blip r:embed="rId2"/>
          <a:srcRect t="1563" r="-206" b="-195"/>
          <a:stretch/>
        </p:blipFill>
        <p:spPr>
          <a:xfrm>
            <a:off x="6418525" y="1603131"/>
            <a:ext cx="7136172" cy="7403088"/>
          </a:xfrm>
          <a:prstGeom prst="rect">
            <a:avLst/>
          </a:prstGeom>
        </p:spPr>
      </p:pic>
    </p:spTree>
    <p:extLst>
      <p:ext uri="{BB962C8B-B14F-4D97-AF65-F5344CB8AC3E}">
        <p14:creationId xmlns:p14="http://schemas.microsoft.com/office/powerpoint/2010/main" val="3854565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9A950-0E24-4CFA-FFDF-FFE972ABFF27}"/>
              </a:ext>
            </a:extLst>
          </p:cNvPr>
          <p:cNvPicPr>
            <a:picLocks noChangeAspect="1"/>
          </p:cNvPicPr>
          <p:nvPr/>
        </p:nvPicPr>
        <p:blipFill>
          <a:blip r:embed="rId2"/>
          <a:stretch>
            <a:fillRect/>
          </a:stretch>
        </p:blipFill>
        <p:spPr>
          <a:xfrm>
            <a:off x="8713381" y="246850"/>
            <a:ext cx="5663761" cy="9505149"/>
          </a:xfrm>
          <a:prstGeom prst="rect">
            <a:avLst/>
          </a:prstGeom>
        </p:spPr>
      </p:pic>
      <p:pic>
        <p:nvPicPr>
          <p:cNvPr id="4" name="Picture 3">
            <a:extLst>
              <a:ext uri="{FF2B5EF4-FFF2-40B4-BE49-F238E27FC236}">
                <a16:creationId xmlns:a16="http://schemas.microsoft.com/office/drawing/2014/main" id="{7CF61BBB-F62F-7089-CC64-DDCEF6A1B102}"/>
              </a:ext>
            </a:extLst>
          </p:cNvPr>
          <p:cNvPicPr>
            <a:picLocks noChangeAspect="1"/>
          </p:cNvPicPr>
          <p:nvPr/>
        </p:nvPicPr>
        <p:blipFill>
          <a:blip r:embed="rId3"/>
          <a:stretch>
            <a:fillRect/>
          </a:stretch>
        </p:blipFill>
        <p:spPr>
          <a:xfrm>
            <a:off x="2261333" y="1783655"/>
            <a:ext cx="5581838" cy="8112419"/>
          </a:xfrm>
          <a:prstGeom prst="rect">
            <a:avLst/>
          </a:prstGeom>
        </p:spPr>
      </p:pic>
      <p:sp>
        <p:nvSpPr>
          <p:cNvPr id="5" name="TextBox 4">
            <a:extLst>
              <a:ext uri="{FF2B5EF4-FFF2-40B4-BE49-F238E27FC236}">
                <a16:creationId xmlns:a16="http://schemas.microsoft.com/office/drawing/2014/main" id="{5DD73BB2-CB20-9206-C6D0-39923526D7BD}"/>
              </a:ext>
            </a:extLst>
          </p:cNvPr>
          <p:cNvSpPr txBox="1"/>
          <p:nvPr/>
        </p:nvSpPr>
        <p:spPr>
          <a:xfrm>
            <a:off x="941294" y="326571"/>
            <a:ext cx="73190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Calibri"/>
              </a:rPr>
              <a:t>Appendix D: Promotional Plan</a:t>
            </a:r>
            <a:endParaRPr lang="en-US" sz="3200">
              <a:latin typeface="Halant Medium"/>
              <a:cs typeface="Halant Medium"/>
            </a:endParaRPr>
          </a:p>
        </p:txBody>
      </p:sp>
    </p:spTree>
    <p:extLst>
      <p:ext uri="{BB962C8B-B14F-4D97-AF65-F5344CB8AC3E}">
        <p14:creationId xmlns:p14="http://schemas.microsoft.com/office/powerpoint/2010/main" val="1036215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sheet of paper with text&#10;&#10;Description automatically generated">
            <a:extLst>
              <a:ext uri="{FF2B5EF4-FFF2-40B4-BE49-F238E27FC236}">
                <a16:creationId xmlns:a16="http://schemas.microsoft.com/office/drawing/2014/main" id="{77DFC213-C017-4521-58DF-3790C33A9EB8}"/>
              </a:ext>
            </a:extLst>
          </p:cNvPr>
          <p:cNvPicPr>
            <a:picLocks noChangeAspect="1"/>
          </p:cNvPicPr>
          <p:nvPr/>
        </p:nvPicPr>
        <p:blipFill>
          <a:blip r:embed="rId2"/>
          <a:stretch>
            <a:fillRect/>
          </a:stretch>
        </p:blipFill>
        <p:spPr>
          <a:xfrm>
            <a:off x="5769981" y="2218593"/>
            <a:ext cx="4930961" cy="6729046"/>
          </a:xfrm>
          <a:prstGeom prst="rect">
            <a:avLst/>
          </a:prstGeom>
        </p:spPr>
      </p:pic>
      <p:pic>
        <p:nvPicPr>
          <p:cNvPr id="3" name="Picture 2" descr="A white sheet of paper with black text&#10;&#10;Description automatically generated">
            <a:extLst>
              <a:ext uri="{FF2B5EF4-FFF2-40B4-BE49-F238E27FC236}">
                <a16:creationId xmlns:a16="http://schemas.microsoft.com/office/drawing/2014/main" id="{EA318FB0-7E53-DB1F-10F6-089027FAC2C1}"/>
              </a:ext>
            </a:extLst>
          </p:cNvPr>
          <p:cNvPicPr>
            <a:picLocks noChangeAspect="1"/>
          </p:cNvPicPr>
          <p:nvPr/>
        </p:nvPicPr>
        <p:blipFill>
          <a:blip r:embed="rId3"/>
          <a:stretch>
            <a:fillRect/>
          </a:stretch>
        </p:blipFill>
        <p:spPr>
          <a:xfrm>
            <a:off x="11453463" y="577362"/>
            <a:ext cx="5023304" cy="6597161"/>
          </a:xfrm>
          <a:prstGeom prst="rect">
            <a:avLst/>
          </a:prstGeom>
        </p:spPr>
      </p:pic>
      <p:pic>
        <p:nvPicPr>
          <p:cNvPr id="4" name="Picture 3" descr="A white rectangular box with text&#10;&#10;Description automatically generated">
            <a:extLst>
              <a:ext uri="{FF2B5EF4-FFF2-40B4-BE49-F238E27FC236}">
                <a16:creationId xmlns:a16="http://schemas.microsoft.com/office/drawing/2014/main" id="{7647FF5F-BED5-3ACB-0123-23B51B113369}"/>
              </a:ext>
            </a:extLst>
          </p:cNvPr>
          <p:cNvPicPr>
            <a:picLocks noChangeAspect="1"/>
          </p:cNvPicPr>
          <p:nvPr/>
        </p:nvPicPr>
        <p:blipFill>
          <a:blip r:embed="rId4"/>
          <a:stretch>
            <a:fillRect/>
          </a:stretch>
        </p:blipFill>
        <p:spPr>
          <a:xfrm>
            <a:off x="11053395" y="7293952"/>
            <a:ext cx="6292362" cy="2293327"/>
          </a:xfrm>
          <a:prstGeom prst="rect">
            <a:avLst/>
          </a:prstGeom>
        </p:spPr>
      </p:pic>
      <p:pic>
        <p:nvPicPr>
          <p:cNvPr id="5" name="Picture 4">
            <a:extLst>
              <a:ext uri="{FF2B5EF4-FFF2-40B4-BE49-F238E27FC236}">
                <a16:creationId xmlns:a16="http://schemas.microsoft.com/office/drawing/2014/main" id="{4ABDD84D-D181-9774-9F23-2AAC42A4DE0D}"/>
              </a:ext>
            </a:extLst>
          </p:cNvPr>
          <p:cNvPicPr>
            <a:picLocks noChangeAspect="1"/>
          </p:cNvPicPr>
          <p:nvPr/>
        </p:nvPicPr>
        <p:blipFill>
          <a:blip r:embed="rId5"/>
          <a:stretch>
            <a:fillRect/>
          </a:stretch>
        </p:blipFill>
        <p:spPr>
          <a:xfrm>
            <a:off x="196935" y="2013440"/>
            <a:ext cx="5555590" cy="6934199"/>
          </a:xfrm>
          <a:prstGeom prst="rect">
            <a:avLst/>
          </a:prstGeom>
        </p:spPr>
      </p:pic>
      <p:sp>
        <p:nvSpPr>
          <p:cNvPr id="6" name="TextBox 5">
            <a:extLst>
              <a:ext uri="{FF2B5EF4-FFF2-40B4-BE49-F238E27FC236}">
                <a16:creationId xmlns:a16="http://schemas.microsoft.com/office/drawing/2014/main" id="{E617190F-4C76-8EAA-4BFD-DEFFF3DA6C41}"/>
              </a:ext>
            </a:extLst>
          </p:cNvPr>
          <p:cNvSpPr txBox="1"/>
          <p:nvPr/>
        </p:nvSpPr>
        <p:spPr>
          <a:xfrm>
            <a:off x="592016" y="987669"/>
            <a:ext cx="63187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rPr>
              <a:t>Appendix E: Functions</a:t>
            </a:r>
            <a:endParaRPr lang="en-US" sz="3200">
              <a:latin typeface="Halant Medium"/>
              <a:cs typeface="Halant Medium"/>
            </a:endParaRPr>
          </a:p>
        </p:txBody>
      </p:sp>
    </p:spTree>
    <p:extLst>
      <p:ext uri="{BB962C8B-B14F-4D97-AF65-F5344CB8AC3E}">
        <p14:creationId xmlns:p14="http://schemas.microsoft.com/office/powerpoint/2010/main" val="3125689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hone&#10;&#10;Description automatically generated">
            <a:extLst>
              <a:ext uri="{FF2B5EF4-FFF2-40B4-BE49-F238E27FC236}">
                <a16:creationId xmlns:a16="http://schemas.microsoft.com/office/drawing/2014/main" id="{24A8D6FA-FEB7-2117-7D72-491DF4982FAF}"/>
              </a:ext>
            </a:extLst>
          </p:cNvPr>
          <p:cNvPicPr>
            <a:picLocks noChangeAspect="1"/>
          </p:cNvPicPr>
          <p:nvPr/>
        </p:nvPicPr>
        <p:blipFill rotWithShape="1">
          <a:blip r:embed="rId2"/>
          <a:srcRect l="5732" t="2901" r="-106" b="6673"/>
          <a:stretch/>
        </p:blipFill>
        <p:spPr>
          <a:xfrm>
            <a:off x="1612375" y="978586"/>
            <a:ext cx="8336656" cy="8760534"/>
          </a:xfrm>
          <a:prstGeom prst="rect">
            <a:avLst/>
          </a:prstGeom>
        </p:spPr>
      </p:pic>
      <p:sp>
        <p:nvSpPr>
          <p:cNvPr id="2" name="TextBox 1">
            <a:extLst>
              <a:ext uri="{FF2B5EF4-FFF2-40B4-BE49-F238E27FC236}">
                <a16:creationId xmlns:a16="http://schemas.microsoft.com/office/drawing/2014/main" id="{512D4BC2-D2CE-99AB-9366-AD58EE44F99C}"/>
              </a:ext>
            </a:extLst>
          </p:cNvPr>
          <p:cNvSpPr txBox="1"/>
          <p:nvPr/>
        </p:nvSpPr>
        <p:spPr>
          <a:xfrm>
            <a:off x="503635" y="310988"/>
            <a:ext cx="102441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F: Wireframes</a:t>
            </a:r>
          </a:p>
        </p:txBody>
      </p:sp>
      <p:pic>
        <p:nvPicPr>
          <p:cNvPr id="5" name="Picture 4" descr="A screenshot of a computer&#10;&#10;Description automatically generated">
            <a:extLst>
              <a:ext uri="{FF2B5EF4-FFF2-40B4-BE49-F238E27FC236}">
                <a16:creationId xmlns:a16="http://schemas.microsoft.com/office/drawing/2014/main" id="{833BBFD3-2258-BF1A-6038-5215CD61FF82}"/>
              </a:ext>
            </a:extLst>
          </p:cNvPr>
          <p:cNvPicPr>
            <a:picLocks noChangeAspect="1"/>
          </p:cNvPicPr>
          <p:nvPr/>
        </p:nvPicPr>
        <p:blipFill rotWithShape="1">
          <a:blip r:embed="rId3"/>
          <a:srcRect l="43003" t="18816" r="30603" b="20485"/>
          <a:stretch/>
        </p:blipFill>
        <p:spPr>
          <a:xfrm>
            <a:off x="10331970" y="1335999"/>
            <a:ext cx="4832850" cy="8346522"/>
          </a:xfrm>
          <a:prstGeom prst="rect">
            <a:avLst/>
          </a:prstGeom>
        </p:spPr>
      </p:pic>
    </p:spTree>
    <p:extLst>
      <p:ext uri="{BB962C8B-B14F-4D97-AF65-F5344CB8AC3E}">
        <p14:creationId xmlns:p14="http://schemas.microsoft.com/office/powerpoint/2010/main" val="105401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F4DF1-63A2-E08E-D6F9-880165ADD82D}"/>
              </a:ext>
            </a:extLst>
          </p:cNvPr>
          <p:cNvSpPr txBox="1"/>
          <p:nvPr/>
        </p:nvSpPr>
        <p:spPr>
          <a:xfrm>
            <a:off x="991241" y="784732"/>
            <a:ext cx="134816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G: Cloud, Transferring, and Storing Costs &amp; API Costs</a:t>
            </a:r>
            <a:endParaRPr lang="en-US"/>
          </a:p>
        </p:txBody>
      </p:sp>
      <p:pic>
        <p:nvPicPr>
          <p:cNvPr id="3" name="Picture 2" descr="A screenshot of a document&#10;&#10;Description automatically generated">
            <a:extLst>
              <a:ext uri="{FF2B5EF4-FFF2-40B4-BE49-F238E27FC236}">
                <a16:creationId xmlns:a16="http://schemas.microsoft.com/office/drawing/2014/main" id="{62988F50-28D7-17C2-BF21-74A87BB51C20}"/>
              </a:ext>
            </a:extLst>
          </p:cNvPr>
          <p:cNvPicPr>
            <a:picLocks noChangeAspect="1"/>
          </p:cNvPicPr>
          <p:nvPr/>
        </p:nvPicPr>
        <p:blipFill>
          <a:blip r:embed="rId2"/>
          <a:stretch>
            <a:fillRect/>
          </a:stretch>
        </p:blipFill>
        <p:spPr>
          <a:xfrm>
            <a:off x="530759" y="1638620"/>
            <a:ext cx="7448550" cy="5943600"/>
          </a:xfrm>
          <a:prstGeom prst="rect">
            <a:avLst/>
          </a:prstGeom>
        </p:spPr>
      </p:pic>
      <p:pic>
        <p:nvPicPr>
          <p:cNvPr id="4" name="Picture 3" descr="A screenshot of a spreadsheet&#10;&#10;Description automatically generated">
            <a:extLst>
              <a:ext uri="{FF2B5EF4-FFF2-40B4-BE49-F238E27FC236}">
                <a16:creationId xmlns:a16="http://schemas.microsoft.com/office/drawing/2014/main" id="{44871CB9-2776-7C3A-9E14-33436BE3974D}"/>
              </a:ext>
            </a:extLst>
          </p:cNvPr>
          <p:cNvPicPr>
            <a:picLocks noChangeAspect="1"/>
          </p:cNvPicPr>
          <p:nvPr/>
        </p:nvPicPr>
        <p:blipFill>
          <a:blip r:embed="rId3"/>
          <a:stretch>
            <a:fillRect/>
          </a:stretch>
        </p:blipFill>
        <p:spPr>
          <a:xfrm>
            <a:off x="8260336" y="1761820"/>
            <a:ext cx="9144000" cy="5677989"/>
          </a:xfrm>
          <a:prstGeom prst="rect">
            <a:avLst/>
          </a:prstGeom>
        </p:spPr>
      </p:pic>
    </p:spTree>
    <p:extLst>
      <p:ext uri="{BB962C8B-B14F-4D97-AF65-F5344CB8AC3E}">
        <p14:creationId xmlns:p14="http://schemas.microsoft.com/office/powerpoint/2010/main" val="3237858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preadsheet with numbers and a few red and white text&#10;&#10;Description automatically generated">
            <a:extLst>
              <a:ext uri="{FF2B5EF4-FFF2-40B4-BE49-F238E27FC236}">
                <a16:creationId xmlns:a16="http://schemas.microsoft.com/office/drawing/2014/main" id="{4AD306F6-9A6A-FE8E-0B69-BF3906A0EF9A}"/>
              </a:ext>
            </a:extLst>
          </p:cNvPr>
          <p:cNvPicPr>
            <a:picLocks noChangeAspect="1"/>
          </p:cNvPicPr>
          <p:nvPr/>
        </p:nvPicPr>
        <p:blipFill>
          <a:blip r:embed="rId2"/>
          <a:stretch>
            <a:fillRect/>
          </a:stretch>
        </p:blipFill>
        <p:spPr>
          <a:xfrm>
            <a:off x="288150" y="1861121"/>
            <a:ext cx="9144000" cy="5921220"/>
          </a:xfrm>
          <a:prstGeom prst="rect">
            <a:avLst/>
          </a:prstGeom>
        </p:spPr>
      </p:pic>
      <p:pic>
        <p:nvPicPr>
          <p:cNvPr id="3" name="Picture 2" descr="A screenshot of a spreadsheet&#10;&#10;Description automatically generated">
            <a:extLst>
              <a:ext uri="{FF2B5EF4-FFF2-40B4-BE49-F238E27FC236}">
                <a16:creationId xmlns:a16="http://schemas.microsoft.com/office/drawing/2014/main" id="{5125E549-2C7E-439C-894B-9CB38DEE0DC7}"/>
              </a:ext>
            </a:extLst>
          </p:cNvPr>
          <p:cNvPicPr>
            <a:picLocks noChangeAspect="1"/>
          </p:cNvPicPr>
          <p:nvPr/>
        </p:nvPicPr>
        <p:blipFill>
          <a:blip r:embed="rId3"/>
          <a:stretch>
            <a:fillRect/>
          </a:stretch>
        </p:blipFill>
        <p:spPr>
          <a:xfrm>
            <a:off x="9436511" y="1860496"/>
            <a:ext cx="8751080" cy="6172200"/>
          </a:xfrm>
          <a:prstGeom prst="rect">
            <a:avLst/>
          </a:prstGeom>
        </p:spPr>
      </p:pic>
      <p:sp>
        <p:nvSpPr>
          <p:cNvPr id="4" name="TextBox 3">
            <a:extLst>
              <a:ext uri="{FF2B5EF4-FFF2-40B4-BE49-F238E27FC236}">
                <a16:creationId xmlns:a16="http://schemas.microsoft.com/office/drawing/2014/main" id="{4D0DE39A-B14C-79D9-7DF2-3804A7191A50}"/>
              </a:ext>
            </a:extLst>
          </p:cNvPr>
          <p:cNvSpPr txBox="1"/>
          <p:nvPr/>
        </p:nvSpPr>
        <p:spPr>
          <a:xfrm>
            <a:off x="568618" y="390925"/>
            <a:ext cx="159981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H: Fixed Costs</a:t>
            </a:r>
            <a:endParaRPr lang="en-US"/>
          </a:p>
        </p:txBody>
      </p:sp>
    </p:spTree>
    <p:extLst>
      <p:ext uri="{BB962C8B-B14F-4D97-AF65-F5344CB8AC3E}">
        <p14:creationId xmlns:p14="http://schemas.microsoft.com/office/powerpoint/2010/main" val="298769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6E1771-3412-D02D-2830-B0504657FF93}"/>
              </a:ext>
            </a:extLst>
          </p:cNvPr>
          <p:cNvSpPr txBox="1"/>
          <p:nvPr/>
        </p:nvSpPr>
        <p:spPr>
          <a:xfrm>
            <a:off x="760720" y="438951"/>
            <a:ext cx="98125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I: Labor Costs​</a:t>
            </a:r>
            <a:endParaRPr lang="en-US"/>
          </a:p>
        </p:txBody>
      </p:sp>
      <p:pic>
        <p:nvPicPr>
          <p:cNvPr id="5" name="Picture 4" descr="A table with numbers and a number of workers&#10;&#10;Description automatically generated">
            <a:extLst>
              <a:ext uri="{FF2B5EF4-FFF2-40B4-BE49-F238E27FC236}">
                <a16:creationId xmlns:a16="http://schemas.microsoft.com/office/drawing/2014/main" id="{2ED82079-07E8-D6F7-D1AA-8E8ADFB99639}"/>
              </a:ext>
            </a:extLst>
          </p:cNvPr>
          <p:cNvPicPr>
            <a:picLocks noChangeAspect="1"/>
          </p:cNvPicPr>
          <p:nvPr/>
        </p:nvPicPr>
        <p:blipFill>
          <a:blip r:embed="rId2"/>
          <a:stretch>
            <a:fillRect/>
          </a:stretch>
        </p:blipFill>
        <p:spPr>
          <a:xfrm>
            <a:off x="760720" y="2746766"/>
            <a:ext cx="16660905" cy="4370845"/>
          </a:xfrm>
          <a:prstGeom prst="rect">
            <a:avLst/>
          </a:prstGeom>
        </p:spPr>
      </p:pic>
    </p:spTree>
    <p:extLst>
      <p:ext uri="{BB962C8B-B14F-4D97-AF65-F5344CB8AC3E}">
        <p14:creationId xmlns:p14="http://schemas.microsoft.com/office/powerpoint/2010/main" val="9241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line on a white background&#10;&#10;Description automatically generated">
            <a:extLst>
              <a:ext uri="{FF2B5EF4-FFF2-40B4-BE49-F238E27FC236}">
                <a16:creationId xmlns:a16="http://schemas.microsoft.com/office/drawing/2014/main" id="{B414C693-F5B7-2BD4-3B55-EDFB346FDFBB}"/>
              </a:ext>
            </a:extLst>
          </p:cNvPr>
          <p:cNvPicPr>
            <a:picLocks noChangeAspect="1"/>
          </p:cNvPicPr>
          <p:nvPr/>
        </p:nvPicPr>
        <p:blipFill>
          <a:blip r:embed="rId2"/>
          <a:stretch>
            <a:fillRect/>
          </a:stretch>
        </p:blipFill>
        <p:spPr>
          <a:xfrm>
            <a:off x="1185231" y="8429396"/>
            <a:ext cx="6553200" cy="933450"/>
          </a:xfrm>
          <a:prstGeom prst="rect">
            <a:avLst/>
          </a:prstGeom>
        </p:spPr>
      </p:pic>
      <p:pic>
        <p:nvPicPr>
          <p:cNvPr id="3" name="Picture 2" descr="A screenshot of a spreadsheet&#10;&#10;Description automatically generated">
            <a:extLst>
              <a:ext uri="{FF2B5EF4-FFF2-40B4-BE49-F238E27FC236}">
                <a16:creationId xmlns:a16="http://schemas.microsoft.com/office/drawing/2014/main" id="{6EA2FEA4-5FFA-8994-FE53-37B854391DF8}"/>
              </a:ext>
            </a:extLst>
          </p:cNvPr>
          <p:cNvPicPr>
            <a:picLocks noChangeAspect="1"/>
          </p:cNvPicPr>
          <p:nvPr/>
        </p:nvPicPr>
        <p:blipFill>
          <a:blip r:embed="rId3"/>
          <a:stretch>
            <a:fillRect/>
          </a:stretch>
        </p:blipFill>
        <p:spPr>
          <a:xfrm>
            <a:off x="917409" y="1546813"/>
            <a:ext cx="16648697" cy="6140611"/>
          </a:xfrm>
          <a:prstGeom prst="rect">
            <a:avLst/>
          </a:prstGeom>
        </p:spPr>
      </p:pic>
      <p:sp>
        <p:nvSpPr>
          <p:cNvPr id="4" name="TextBox 3">
            <a:extLst>
              <a:ext uri="{FF2B5EF4-FFF2-40B4-BE49-F238E27FC236}">
                <a16:creationId xmlns:a16="http://schemas.microsoft.com/office/drawing/2014/main" id="{74EA13C0-ACFE-8B6A-14FF-256D645E836E}"/>
              </a:ext>
            </a:extLst>
          </p:cNvPr>
          <p:cNvSpPr txBox="1"/>
          <p:nvPr/>
        </p:nvSpPr>
        <p:spPr>
          <a:xfrm>
            <a:off x="1185111" y="493295"/>
            <a:ext cx="72400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J: Sensitivity Analysis #1</a:t>
            </a:r>
            <a:endParaRPr lang="en-US"/>
          </a:p>
        </p:txBody>
      </p:sp>
    </p:spTree>
    <p:extLst>
      <p:ext uri="{BB962C8B-B14F-4D97-AF65-F5344CB8AC3E}">
        <p14:creationId xmlns:p14="http://schemas.microsoft.com/office/powerpoint/2010/main" val="830272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4611F50-E29E-3D2D-AAC1-945C8282FB36}"/>
              </a:ext>
            </a:extLst>
          </p:cNvPr>
          <p:cNvSpPr/>
          <p:nvPr/>
        </p:nvSpPr>
        <p:spPr>
          <a:xfrm>
            <a:off x="3652185" y="5691525"/>
            <a:ext cx="3527669" cy="3662259"/>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3" name="AutoShape 3"/>
          <p:cNvSpPr/>
          <p:nvPr/>
        </p:nvSpPr>
        <p:spPr>
          <a:xfrm>
            <a:off x="14869638" y="-4097"/>
            <a:ext cx="3413547" cy="10286656"/>
          </a:xfrm>
          <a:prstGeom prst="rect">
            <a:avLst/>
          </a:prstGeom>
          <a:solidFill>
            <a:srgbClr val="EBD6C5"/>
          </a:solidFill>
        </p:spPr>
        <p:txBody>
          <a:bodyPr/>
          <a:lstStyle/>
          <a:p>
            <a:endParaRPr lang="en-US"/>
          </a:p>
        </p:txBody>
      </p:sp>
      <p:grpSp>
        <p:nvGrpSpPr>
          <p:cNvPr id="4" name="Group 4"/>
          <p:cNvGrpSpPr/>
          <p:nvPr/>
        </p:nvGrpSpPr>
        <p:grpSpPr>
          <a:xfrm>
            <a:off x="270981" y="350211"/>
            <a:ext cx="13185182" cy="1972145"/>
            <a:chOff x="0" y="-177873"/>
            <a:chExt cx="17580242" cy="2404371"/>
          </a:xfrm>
        </p:grpSpPr>
        <p:sp>
          <p:nvSpPr>
            <p:cNvPr id="5" name="TextBox 5"/>
            <p:cNvSpPr txBox="1"/>
            <p:nvPr/>
          </p:nvSpPr>
          <p:spPr>
            <a:xfrm>
              <a:off x="188360" y="-177873"/>
              <a:ext cx="17391882" cy="1038919"/>
            </a:xfrm>
            <a:prstGeom prst="rect">
              <a:avLst/>
            </a:prstGeom>
          </p:spPr>
          <p:txBody>
            <a:bodyPr lIns="0" tIns="0" rIns="0" bIns="0" rtlCol="0" anchor="t">
              <a:spAutoFit/>
            </a:bodyPr>
            <a:lstStyle/>
            <a:p>
              <a:pPr>
                <a:lnSpc>
                  <a:spcPts val="6272"/>
                </a:lnSpc>
              </a:pPr>
              <a:r>
                <a:rPr lang="en-US" sz="6400">
                  <a:solidFill>
                    <a:srgbClr val="205352"/>
                  </a:solidFill>
                  <a:latin typeface="Halant Medium"/>
                  <a:cs typeface="Halant Medium"/>
                </a:rPr>
                <a:t>Executive Summary </a:t>
              </a:r>
              <a:endParaRPr lang="en-US">
                <a:latin typeface="Halant Medium"/>
                <a:cs typeface="Halant Semi-Bold"/>
              </a:endParaRPr>
            </a:p>
          </p:txBody>
        </p:sp>
        <p:sp>
          <p:nvSpPr>
            <p:cNvPr id="6" name="TextBox 6"/>
            <p:cNvSpPr txBox="1"/>
            <p:nvPr/>
          </p:nvSpPr>
          <p:spPr>
            <a:xfrm>
              <a:off x="0" y="1651926"/>
              <a:ext cx="15209217" cy="574572"/>
            </a:xfrm>
            <a:prstGeom prst="rect">
              <a:avLst/>
            </a:prstGeom>
          </p:spPr>
          <p:txBody>
            <a:bodyPr lIns="0" tIns="0" rIns="0" bIns="0" rtlCol="0" anchor="t">
              <a:spAutoFit/>
            </a:bodyPr>
            <a:lstStyle/>
            <a:p>
              <a:pPr>
                <a:lnSpc>
                  <a:spcPts val="3593"/>
                </a:lnSpc>
              </a:pPr>
              <a:endParaRPr lang="en-US" sz="3250">
                <a:solidFill>
                  <a:srgbClr val="205352"/>
                </a:solidFill>
                <a:latin typeface="Halant Medium"/>
                <a:cs typeface="Halant Medium"/>
              </a:endParaRPr>
            </a:p>
          </p:txBody>
        </p:sp>
      </p:grpSp>
      <p:sp>
        <p:nvSpPr>
          <p:cNvPr id="9" name="Rectangle: Rounded Corners 8">
            <a:extLst>
              <a:ext uri="{FF2B5EF4-FFF2-40B4-BE49-F238E27FC236}">
                <a16:creationId xmlns:a16="http://schemas.microsoft.com/office/drawing/2014/main" id="{9C99C471-28C4-7DDA-2D42-3E154F54B85A}"/>
              </a:ext>
            </a:extLst>
          </p:cNvPr>
          <p:cNvSpPr/>
          <p:nvPr/>
        </p:nvSpPr>
        <p:spPr>
          <a:xfrm>
            <a:off x="9307792" y="1474818"/>
            <a:ext cx="3408053" cy="3662259"/>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10" name="TextBox 9">
            <a:extLst>
              <a:ext uri="{FF2B5EF4-FFF2-40B4-BE49-F238E27FC236}">
                <a16:creationId xmlns:a16="http://schemas.microsoft.com/office/drawing/2014/main" id="{09F8C0C2-2796-D352-52D6-AC23DB7E2BFE}"/>
              </a:ext>
            </a:extLst>
          </p:cNvPr>
          <p:cNvSpPr txBox="1"/>
          <p:nvPr/>
        </p:nvSpPr>
        <p:spPr>
          <a:xfrm>
            <a:off x="10262184" y="1925985"/>
            <a:ext cx="1425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latin typeface="Halant Medium"/>
                <a:cs typeface="Calibri"/>
              </a:rPr>
              <a:t>Marketing</a:t>
            </a:r>
            <a:endParaRPr lang="en-US" b="1" u="sng">
              <a:latin typeface="Halant Medium"/>
              <a:ea typeface="Calibri"/>
              <a:cs typeface="Calibri"/>
            </a:endParaRPr>
          </a:p>
        </p:txBody>
      </p:sp>
      <p:sp>
        <p:nvSpPr>
          <p:cNvPr id="11" name="Rectangle: Rounded Corners 10">
            <a:extLst>
              <a:ext uri="{FF2B5EF4-FFF2-40B4-BE49-F238E27FC236}">
                <a16:creationId xmlns:a16="http://schemas.microsoft.com/office/drawing/2014/main" id="{92036CD2-34A0-601F-0F7E-A6645FAA25F8}"/>
              </a:ext>
            </a:extLst>
          </p:cNvPr>
          <p:cNvSpPr/>
          <p:nvPr/>
        </p:nvSpPr>
        <p:spPr>
          <a:xfrm>
            <a:off x="3709497" y="1479600"/>
            <a:ext cx="3517854" cy="366226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12" name="Rectangle: Rounded Corners 11">
            <a:extLst>
              <a:ext uri="{FF2B5EF4-FFF2-40B4-BE49-F238E27FC236}">
                <a16:creationId xmlns:a16="http://schemas.microsoft.com/office/drawing/2014/main" id="{3D3C8643-987C-D0C2-75D2-7B442F058165}"/>
              </a:ext>
            </a:extLst>
          </p:cNvPr>
          <p:cNvSpPr/>
          <p:nvPr/>
        </p:nvSpPr>
        <p:spPr>
          <a:xfrm>
            <a:off x="9313205" y="5656833"/>
            <a:ext cx="3597599" cy="3622386"/>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13" name="TextBox 12">
            <a:extLst>
              <a:ext uri="{FF2B5EF4-FFF2-40B4-BE49-F238E27FC236}">
                <a16:creationId xmlns:a16="http://schemas.microsoft.com/office/drawing/2014/main" id="{7F6E5523-F23A-38FA-A8D8-475D378364F4}"/>
              </a:ext>
            </a:extLst>
          </p:cNvPr>
          <p:cNvSpPr txBox="1"/>
          <p:nvPr/>
        </p:nvSpPr>
        <p:spPr>
          <a:xfrm>
            <a:off x="9530860" y="2328321"/>
            <a:ext cx="35810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Halant Medium"/>
                <a:cs typeface="Calibri"/>
              </a:rPr>
              <a:t>Market Analysis </a:t>
            </a:r>
          </a:p>
          <a:p>
            <a:pPr marL="285750" indent="-285750">
              <a:buFont typeface="Arial"/>
              <a:buChar char="•"/>
            </a:pPr>
            <a:r>
              <a:rPr lang="en-US">
                <a:latin typeface="Halant Medium"/>
                <a:cs typeface="Calibri"/>
              </a:rPr>
              <a:t>SWOT </a:t>
            </a:r>
          </a:p>
          <a:p>
            <a:pPr marL="285750" indent="-285750">
              <a:buFont typeface="Arial,Sans-Serif"/>
              <a:buChar char="•"/>
            </a:pPr>
            <a:r>
              <a:rPr lang="en-US">
                <a:latin typeface="Halant Medium"/>
                <a:cs typeface="Calibri"/>
              </a:rPr>
              <a:t>Persona Analysis </a:t>
            </a:r>
            <a:endParaRPr lang="en-US">
              <a:cs typeface="Calibri"/>
            </a:endParaRPr>
          </a:p>
          <a:p>
            <a:pPr marL="285750" indent="-285750">
              <a:buFont typeface="Arial"/>
              <a:buChar char="•"/>
            </a:pPr>
            <a:r>
              <a:rPr lang="en-US">
                <a:latin typeface="Halant Medium"/>
                <a:cs typeface="Calibri"/>
              </a:rPr>
              <a:t>PLC &amp; Promotional Plan </a:t>
            </a:r>
          </a:p>
        </p:txBody>
      </p:sp>
      <p:sp>
        <p:nvSpPr>
          <p:cNvPr id="16" name="TextBox 15">
            <a:extLst>
              <a:ext uri="{FF2B5EF4-FFF2-40B4-BE49-F238E27FC236}">
                <a16:creationId xmlns:a16="http://schemas.microsoft.com/office/drawing/2014/main" id="{8E7120FB-E30A-1052-8867-E88512228E0E}"/>
              </a:ext>
            </a:extLst>
          </p:cNvPr>
          <p:cNvSpPr txBox="1"/>
          <p:nvPr/>
        </p:nvSpPr>
        <p:spPr>
          <a:xfrm>
            <a:off x="4612928" y="5925968"/>
            <a:ext cx="18941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Halant Medium"/>
                <a:cs typeface="Calibri"/>
              </a:rPr>
              <a:t>Supply Chain</a:t>
            </a:r>
          </a:p>
          <a:p>
            <a:endParaRPr lang="en-US" b="1" u="sng">
              <a:latin typeface="Halant Medium"/>
              <a:cs typeface="Calibri"/>
            </a:endParaRPr>
          </a:p>
        </p:txBody>
      </p:sp>
      <p:sp>
        <p:nvSpPr>
          <p:cNvPr id="2" name="TextBox 1">
            <a:extLst>
              <a:ext uri="{FF2B5EF4-FFF2-40B4-BE49-F238E27FC236}">
                <a16:creationId xmlns:a16="http://schemas.microsoft.com/office/drawing/2014/main" id="{32E928A1-4EE4-B9D4-9274-14A2BEFDA4E8}"/>
              </a:ext>
            </a:extLst>
          </p:cNvPr>
          <p:cNvSpPr txBox="1"/>
          <p:nvPr/>
        </p:nvSpPr>
        <p:spPr>
          <a:xfrm>
            <a:off x="3791145" y="6462177"/>
            <a:ext cx="326204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Halant Medium"/>
                <a:cs typeface="Halant Medium"/>
              </a:rPr>
              <a:t>Application Development</a:t>
            </a:r>
          </a:p>
          <a:p>
            <a:pPr marL="285750" indent="-285750">
              <a:buFont typeface="Arial"/>
              <a:buChar char="•"/>
            </a:pPr>
            <a:r>
              <a:rPr lang="en-US">
                <a:latin typeface="Halant Medium"/>
                <a:ea typeface="Calibri"/>
                <a:cs typeface="Halant Medium"/>
              </a:rPr>
              <a:t>Functions</a:t>
            </a:r>
          </a:p>
          <a:p>
            <a:pPr marL="285750" indent="-285750">
              <a:buFont typeface="Arial"/>
              <a:buChar char="•"/>
            </a:pPr>
            <a:r>
              <a:rPr lang="en-US">
                <a:latin typeface="Halant Medium"/>
                <a:ea typeface="Calibri"/>
                <a:cs typeface="Halant Medium"/>
              </a:rPr>
              <a:t>Wireframe</a:t>
            </a:r>
          </a:p>
          <a:p>
            <a:pPr marL="285750" indent="-285750">
              <a:buFont typeface="Arial"/>
              <a:buChar char="•"/>
            </a:pPr>
            <a:r>
              <a:rPr lang="en-US">
                <a:latin typeface="Halant Medium"/>
                <a:ea typeface="Calibri"/>
                <a:cs typeface="Halant Medium"/>
              </a:rPr>
              <a:t>App Management</a:t>
            </a:r>
          </a:p>
          <a:p>
            <a:pPr marL="285750" indent="-285750">
              <a:buFont typeface="Arial"/>
              <a:buChar char="•"/>
            </a:pPr>
            <a:endParaRPr lang="en-US">
              <a:latin typeface="Halant Medium"/>
              <a:ea typeface="Calibri"/>
              <a:cs typeface="Halant Medium"/>
            </a:endParaRPr>
          </a:p>
        </p:txBody>
      </p:sp>
      <p:sp>
        <p:nvSpPr>
          <p:cNvPr id="17" name="TextBox 16">
            <a:extLst>
              <a:ext uri="{FF2B5EF4-FFF2-40B4-BE49-F238E27FC236}">
                <a16:creationId xmlns:a16="http://schemas.microsoft.com/office/drawing/2014/main" id="{87AF67A8-8E68-5B2E-4F58-9A119C97A288}"/>
              </a:ext>
            </a:extLst>
          </p:cNvPr>
          <p:cNvSpPr txBox="1"/>
          <p:nvPr/>
        </p:nvSpPr>
        <p:spPr>
          <a:xfrm>
            <a:off x="9519853" y="6454466"/>
            <a:ext cx="317214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latin typeface="Halant Medium"/>
                <a:cs typeface="Arial"/>
              </a:rPr>
              <a:t>Final Capital Budgeting </a:t>
            </a:r>
          </a:p>
          <a:p>
            <a:pPr marL="285750" indent="-285750">
              <a:buFont typeface="Arial"/>
              <a:buChar char="•"/>
            </a:pPr>
            <a:r>
              <a:rPr lang="en-US">
                <a:latin typeface="Halant Medium"/>
                <a:cs typeface="Halant Medium"/>
              </a:rPr>
              <a:t>Product Pricing Analysis </a:t>
            </a:r>
          </a:p>
          <a:p>
            <a:pPr marL="285750" indent="-285750">
              <a:buFont typeface="Arial"/>
              <a:buChar char="•"/>
            </a:pPr>
            <a:r>
              <a:rPr lang="en-US">
                <a:latin typeface="Halant Medium"/>
                <a:cs typeface="Halant Medium"/>
              </a:rPr>
              <a:t>Sales Analysis</a:t>
            </a:r>
          </a:p>
          <a:p>
            <a:pPr marL="285750" indent="-285750">
              <a:buFont typeface="Arial"/>
              <a:buChar char="•"/>
            </a:pPr>
            <a:r>
              <a:rPr lang="en-US">
                <a:latin typeface="Halant Medium"/>
                <a:cs typeface="Halant Medium"/>
              </a:rPr>
              <a:t>Financial Considerations</a:t>
            </a:r>
            <a:endParaRPr lang="en-US"/>
          </a:p>
          <a:p>
            <a:pPr marL="285750" indent="-285750">
              <a:buFont typeface="Arial"/>
              <a:buChar char="•"/>
            </a:pPr>
            <a:r>
              <a:rPr lang="en-US">
                <a:latin typeface="Halant Medium"/>
                <a:cs typeface="Halant Medium"/>
              </a:rPr>
              <a:t>Sensitivity Analysis</a:t>
            </a:r>
          </a:p>
          <a:p>
            <a:pPr marL="285750" indent="-285750">
              <a:buFont typeface="Arial"/>
              <a:buChar char="•"/>
            </a:pPr>
            <a:r>
              <a:rPr lang="en-US">
                <a:latin typeface="Halant Medium"/>
                <a:cs typeface="Halant Medium"/>
              </a:rPr>
              <a:t>Project Decision</a:t>
            </a:r>
          </a:p>
          <a:p>
            <a:pPr marL="285750" indent="-285750">
              <a:buFont typeface="Arial"/>
              <a:buChar char="•"/>
            </a:pPr>
            <a:endParaRPr lang="en-US">
              <a:latin typeface="Halant Medium"/>
              <a:cs typeface="Halant Medium"/>
            </a:endParaRPr>
          </a:p>
        </p:txBody>
      </p:sp>
      <p:sp>
        <p:nvSpPr>
          <p:cNvPr id="20" name="TextBox 19">
            <a:extLst>
              <a:ext uri="{FF2B5EF4-FFF2-40B4-BE49-F238E27FC236}">
                <a16:creationId xmlns:a16="http://schemas.microsoft.com/office/drawing/2014/main" id="{DF453B62-4430-73E3-08AD-03C8FA607876}"/>
              </a:ext>
            </a:extLst>
          </p:cNvPr>
          <p:cNvSpPr txBox="1"/>
          <p:nvPr/>
        </p:nvSpPr>
        <p:spPr>
          <a:xfrm>
            <a:off x="3760641" y="1947179"/>
            <a:ext cx="3406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latin typeface="Halant Medium"/>
                <a:cs typeface="Calibri"/>
              </a:rPr>
              <a:t>Introduction</a:t>
            </a:r>
            <a:endParaRPr lang="en-US" b="1" u="sng">
              <a:latin typeface="Halant Medium"/>
              <a:ea typeface="Calibri"/>
              <a:cs typeface="Calibri"/>
            </a:endParaRPr>
          </a:p>
        </p:txBody>
      </p:sp>
      <p:sp>
        <p:nvSpPr>
          <p:cNvPr id="21" name="TextBox 20">
            <a:extLst>
              <a:ext uri="{FF2B5EF4-FFF2-40B4-BE49-F238E27FC236}">
                <a16:creationId xmlns:a16="http://schemas.microsoft.com/office/drawing/2014/main" id="{503E17A4-E31A-31B2-42D6-AB016B332C2F}"/>
              </a:ext>
            </a:extLst>
          </p:cNvPr>
          <p:cNvSpPr txBox="1"/>
          <p:nvPr/>
        </p:nvSpPr>
        <p:spPr>
          <a:xfrm>
            <a:off x="3793035" y="2499710"/>
            <a:ext cx="35278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Halant Medium"/>
                <a:cs typeface="Halant Medium"/>
              </a:rPr>
              <a:t>Value</a:t>
            </a:r>
            <a:r>
              <a:rPr lang="en-US">
                <a:latin typeface="Halant Medium"/>
                <a:ea typeface="Calibri"/>
                <a:cs typeface="Halant Medium"/>
              </a:rPr>
              <a:t> Proposition</a:t>
            </a:r>
            <a:endParaRPr lang="en-US">
              <a:cs typeface="Calibri"/>
            </a:endParaRPr>
          </a:p>
          <a:p>
            <a:pPr marL="285750" indent="-285750">
              <a:buFont typeface="Arial"/>
              <a:buChar char="•"/>
            </a:pPr>
            <a:r>
              <a:rPr lang="en-US">
                <a:latin typeface="Halant Medium"/>
                <a:ea typeface="Calibri"/>
                <a:cs typeface="Halant Medium"/>
              </a:rPr>
              <a:t>LLM integration</a:t>
            </a:r>
            <a:endParaRPr lang="en-US">
              <a:latin typeface="Halant Medium"/>
              <a:cs typeface="Halant Medium"/>
            </a:endParaRPr>
          </a:p>
          <a:p>
            <a:pPr marL="285750" indent="-285750">
              <a:buFont typeface="Arial"/>
              <a:buChar char="•"/>
            </a:pPr>
            <a:endParaRPr lang="en-US">
              <a:latin typeface="Halant Medium"/>
              <a:ea typeface="Calibri"/>
              <a:cs typeface="Halant Medium"/>
            </a:endParaRPr>
          </a:p>
        </p:txBody>
      </p:sp>
      <p:sp>
        <p:nvSpPr>
          <p:cNvPr id="19" name="TextBox 18">
            <a:extLst>
              <a:ext uri="{FF2B5EF4-FFF2-40B4-BE49-F238E27FC236}">
                <a16:creationId xmlns:a16="http://schemas.microsoft.com/office/drawing/2014/main" id="{7A0925E3-5172-84BF-A297-DBCFBC4BF72C}"/>
              </a:ext>
            </a:extLst>
          </p:cNvPr>
          <p:cNvSpPr txBox="1"/>
          <p:nvPr/>
        </p:nvSpPr>
        <p:spPr>
          <a:xfrm>
            <a:off x="10446157" y="5930338"/>
            <a:ext cx="1117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Halant Medium"/>
                <a:cs typeface="Calibri"/>
              </a:rPr>
              <a:t>Finance </a:t>
            </a:r>
            <a:endParaRPr lang="en-US" b="1">
              <a:latin typeface="Halant Medium"/>
              <a:cs typeface="Halant Medium"/>
            </a:endParaRPr>
          </a:p>
        </p:txBody>
      </p:sp>
      <p:sp>
        <p:nvSpPr>
          <p:cNvPr id="22" name="TextBox 6">
            <a:extLst>
              <a:ext uri="{FF2B5EF4-FFF2-40B4-BE49-F238E27FC236}">
                <a16:creationId xmlns:a16="http://schemas.microsoft.com/office/drawing/2014/main" id="{3C2BBF08-68A4-0576-B6A0-CE1073C35CCE}"/>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400">
                <a:solidFill>
                  <a:srgbClr val="205352"/>
                </a:solidFill>
                <a:latin typeface="Halant Medium"/>
                <a:ea typeface="+mn-lt"/>
                <a:cs typeface="Halant Medium"/>
              </a:rPr>
              <a:t>03</a:t>
            </a:r>
            <a:endParaRPr lang="en-US">
              <a:latin typeface="Halant Medium"/>
              <a:cs typeface="Halant Medium"/>
            </a:endParaRPr>
          </a:p>
        </p:txBody>
      </p:sp>
      <p:pic>
        <p:nvPicPr>
          <p:cNvPr id="14" name="Picture 13" descr="A green and black logo&#10;&#10;Description automatically generated">
            <a:extLst>
              <a:ext uri="{FF2B5EF4-FFF2-40B4-BE49-F238E27FC236}">
                <a16:creationId xmlns:a16="http://schemas.microsoft.com/office/drawing/2014/main" id="{2022DEED-54AC-AA9C-A9CD-198E7948014A}"/>
              </a:ext>
            </a:extLst>
          </p:cNvPr>
          <p:cNvPicPr>
            <a:picLocks noChangeAspect="1"/>
          </p:cNvPicPr>
          <p:nvPr/>
        </p:nvPicPr>
        <p:blipFill>
          <a:blip r:embed="rId2"/>
          <a:stretch>
            <a:fillRect/>
          </a:stretch>
        </p:blipFill>
        <p:spPr>
          <a:xfrm>
            <a:off x="15111447" y="-290272"/>
            <a:ext cx="3244803" cy="31379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9A25F-6169-6205-B7EB-6B61D8982949}"/>
              </a:ext>
            </a:extLst>
          </p:cNvPr>
          <p:cNvSpPr txBox="1"/>
          <p:nvPr/>
        </p:nvSpPr>
        <p:spPr>
          <a:xfrm>
            <a:off x="613611" y="523374"/>
            <a:ext cx="69241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Halant Medium"/>
                <a:cs typeface="Halant Medium"/>
              </a:rPr>
              <a:t>Appendix K: Sensitivity Analysis #2</a:t>
            </a:r>
            <a:endParaRPr lang="en-US"/>
          </a:p>
        </p:txBody>
      </p:sp>
      <p:pic>
        <p:nvPicPr>
          <p:cNvPr id="5" name="Picture 4" descr="A black line on a white background&#10;&#10;Description automatically generated">
            <a:extLst>
              <a:ext uri="{FF2B5EF4-FFF2-40B4-BE49-F238E27FC236}">
                <a16:creationId xmlns:a16="http://schemas.microsoft.com/office/drawing/2014/main" id="{95B55BCF-4EBB-C242-0FF0-5C974C71787F}"/>
              </a:ext>
            </a:extLst>
          </p:cNvPr>
          <p:cNvPicPr>
            <a:picLocks noChangeAspect="1"/>
          </p:cNvPicPr>
          <p:nvPr/>
        </p:nvPicPr>
        <p:blipFill>
          <a:blip r:embed="rId2"/>
          <a:stretch>
            <a:fillRect/>
          </a:stretch>
        </p:blipFill>
        <p:spPr>
          <a:xfrm>
            <a:off x="1503636" y="7405195"/>
            <a:ext cx="6629400" cy="876300"/>
          </a:xfrm>
          <a:prstGeom prst="rect">
            <a:avLst/>
          </a:prstGeom>
        </p:spPr>
      </p:pic>
      <p:pic>
        <p:nvPicPr>
          <p:cNvPr id="7" name="Picture 6">
            <a:extLst>
              <a:ext uri="{FF2B5EF4-FFF2-40B4-BE49-F238E27FC236}">
                <a16:creationId xmlns:a16="http://schemas.microsoft.com/office/drawing/2014/main" id="{42509AC1-8EF0-4B07-E5D1-2134DC48B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636" y="2005505"/>
            <a:ext cx="15184164" cy="5127674"/>
          </a:xfrm>
          <a:prstGeom prst="rect">
            <a:avLst/>
          </a:prstGeom>
        </p:spPr>
      </p:pic>
    </p:spTree>
    <p:extLst>
      <p:ext uri="{BB962C8B-B14F-4D97-AF65-F5344CB8AC3E}">
        <p14:creationId xmlns:p14="http://schemas.microsoft.com/office/powerpoint/2010/main" val="116170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3" name="TextBox 3"/>
          <p:cNvSpPr txBox="1"/>
          <p:nvPr/>
        </p:nvSpPr>
        <p:spPr>
          <a:xfrm>
            <a:off x="1028700" y="8244537"/>
            <a:ext cx="14186273" cy="1625445"/>
          </a:xfrm>
          <a:prstGeom prst="rect">
            <a:avLst/>
          </a:prstGeom>
        </p:spPr>
        <p:txBody>
          <a:bodyPr lIns="0" tIns="0" rIns="0" bIns="0" rtlCol="0" anchor="t">
            <a:spAutoFit/>
          </a:bodyPr>
          <a:lstStyle/>
          <a:p>
            <a:pPr>
              <a:lnSpc>
                <a:spcPts val="6271"/>
              </a:lnSpc>
            </a:pPr>
            <a:r>
              <a:rPr lang="en-US" sz="5500">
                <a:solidFill>
                  <a:srgbClr val="D8B192"/>
                </a:solidFill>
                <a:latin typeface="Halant Medium"/>
                <a:cs typeface="Halant Medium"/>
              </a:rPr>
              <a:t>Value Proposition</a:t>
            </a:r>
          </a:p>
          <a:p>
            <a:pPr>
              <a:lnSpc>
                <a:spcPts val="6271"/>
              </a:lnSpc>
            </a:pPr>
            <a:endParaRPr lang="en-US" sz="5500">
              <a:solidFill>
                <a:srgbClr val="D8B192"/>
              </a:solidFill>
              <a:latin typeface="Halant Medium"/>
              <a:cs typeface="Halant Medium"/>
            </a:endParaRPr>
          </a:p>
        </p:txBody>
      </p:sp>
      <p:sp>
        <p:nvSpPr>
          <p:cNvPr id="10" name="TextBox 6">
            <a:extLst>
              <a:ext uri="{FF2B5EF4-FFF2-40B4-BE49-F238E27FC236}">
                <a16:creationId xmlns:a16="http://schemas.microsoft.com/office/drawing/2014/main" id="{ADA42DA1-E6DE-95DF-5194-5F2D49254D06}"/>
              </a:ext>
            </a:extLst>
          </p:cNvPr>
          <p:cNvSpPr txBox="1"/>
          <p:nvPr/>
        </p:nvSpPr>
        <p:spPr>
          <a:xfrm>
            <a:off x="16964247" y="9379245"/>
            <a:ext cx="487860" cy="323102"/>
          </a:xfrm>
          <a:prstGeom prst="rect">
            <a:avLst/>
          </a:prstGeom>
        </p:spPr>
        <p:txBody>
          <a:bodyPr wrap="square" lIns="0" tIns="0" rIns="0" bIns="0" rtlCol="0" anchor="t">
            <a:spAutoFit/>
          </a:bodyPr>
          <a:lstStyle/>
          <a:p>
            <a:pPr>
              <a:lnSpc>
                <a:spcPts val="2351"/>
              </a:lnSpc>
            </a:pPr>
            <a:r>
              <a:rPr lang="en-US" sz="2350">
                <a:solidFill>
                  <a:srgbClr val="EBEBEB"/>
                </a:solidFill>
                <a:latin typeface="Halant Semi-Bold"/>
              </a:rPr>
              <a:t>04</a:t>
            </a:r>
            <a:endParaRPr lang="en-US" sz="2399">
              <a:solidFill>
                <a:srgbClr val="EBEBEB"/>
              </a:solidFill>
              <a:latin typeface="Halant Semi-Bold"/>
            </a:endParaRPr>
          </a:p>
        </p:txBody>
      </p:sp>
      <p:sp>
        <p:nvSpPr>
          <p:cNvPr id="4" name="TextBox 3">
            <a:extLst>
              <a:ext uri="{FF2B5EF4-FFF2-40B4-BE49-F238E27FC236}">
                <a16:creationId xmlns:a16="http://schemas.microsoft.com/office/drawing/2014/main" id="{38F8C88D-B8C0-4934-DF94-C58C483700D2}"/>
              </a:ext>
            </a:extLst>
          </p:cNvPr>
          <p:cNvSpPr txBox="1"/>
          <p:nvPr/>
        </p:nvSpPr>
        <p:spPr>
          <a:xfrm>
            <a:off x="1910742" y="3784194"/>
            <a:ext cx="1260862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latin typeface="Halant Medium"/>
                <a:ea typeface="+mn-lt"/>
                <a:cs typeface="+mn-lt"/>
              </a:rPr>
              <a:t>VolunteerUnited provides volunteers of nongovernmental organizations with immediate assistance, vital information, translation services, and communication coordination to make emergency response more accurate and effective.</a:t>
            </a:r>
          </a:p>
          <a:p>
            <a:pPr algn="ctr"/>
            <a:endParaRPr lang="en-US" sz="3200" dirty="0">
              <a:solidFill>
                <a:schemeClr val="bg1"/>
              </a:solidFill>
              <a:latin typeface="Halant Medium"/>
              <a:cs typeface="Arial"/>
            </a:endParaRPr>
          </a:p>
        </p:txBody>
      </p:sp>
      <p:pic>
        <p:nvPicPr>
          <p:cNvPr id="7" name="Picture 6" descr="A green and black logo&#10;&#10;Description automatically generated">
            <a:extLst>
              <a:ext uri="{FF2B5EF4-FFF2-40B4-BE49-F238E27FC236}">
                <a16:creationId xmlns:a16="http://schemas.microsoft.com/office/drawing/2014/main" id="{3BBCA12E-7F8E-471A-8928-70E131D95769}"/>
              </a:ext>
            </a:extLst>
          </p:cNvPr>
          <p:cNvPicPr>
            <a:picLocks noChangeAspect="1"/>
          </p:cNvPicPr>
          <p:nvPr/>
        </p:nvPicPr>
        <p:blipFill>
          <a:blip r:embed="rId2"/>
          <a:stretch>
            <a:fillRect/>
          </a:stretch>
        </p:blipFill>
        <p:spPr>
          <a:xfrm>
            <a:off x="15111447" y="-290272"/>
            <a:ext cx="3244803" cy="31379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2" name="AutoShape 2"/>
          <p:cNvSpPr/>
          <p:nvPr/>
        </p:nvSpPr>
        <p:spPr>
          <a:xfrm>
            <a:off x="15215612" y="0"/>
            <a:ext cx="3072388" cy="10858500"/>
          </a:xfrm>
          <a:prstGeom prst="rect">
            <a:avLst/>
          </a:prstGeom>
          <a:solidFill>
            <a:srgbClr val="EBEBEB"/>
          </a:solidFill>
        </p:spPr>
        <p:txBody>
          <a:bodyPr/>
          <a:lstStyle/>
          <a:p>
            <a:endParaRPr lang="en-US"/>
          </a:p>
        </p:txBody>
      </p:sp>
      <p:sp>
        <p:nvSpPr>
          <p:cNvPr id="5" name="TextBox 5"/>
          <p:cNvSpPr txBox="1"/>
          <p:nvPr/>
        </p:nvSpPr>
        <p:spPr>
          <a:xfrm>
            <a:off x="413107" y="262552"/>
            <a:ext cx="12434312" cy="1837041"/>
          </a:xfrm>
          <a:prstGeom prst="rect">
            <a:avLst/>
          </a:prstGeom>
        </p:spPr>
        <p:txBody>
          <a:bodyPr lIns="0" tIns="0" rIns="0" bIns="0" rtlCol="0" anchor="t">
            <a:spAutoFit/>
          </a:bodyPr>
          <a:lstStyle/>
          <a:p>
            <a:r>
              <a:rPr lang="en-US" sz="6400">
                <a:solidFill>
                  <a:srgbClr val="D8B192"/>
                </a:solidFill>
                <a:latin typeface="Halant Medium"/>
                <a:cs typeface="Halant Medium"/>
              </a:rPr>
              <a:t>LLM- Chat GPT 3.5 Turbo 4k</a:t>
            </a:r>
          </a:p>
          <a:p>
            <a:pPr>
              <a:lnSpc>
                <a:spcPts val="6272"/>
              </a:lnSpc>
            </a:pPr>
            <a:endParaRPr lang="en-US" sz="6400">
              <a:solidFill>
                <a:srgbClr val="D8B192"/>
              </a:solidFill>
              <a:latin typeface="Halant Medium"/>
              <a:cs typeface="Halant Medium"/>
            </a:endParaRPr>
          </a:p>
        </p:txBody>
      </p:sp>
      <p:sp>
        <p:nvSpPr>
          <p:cNvPr id="16" name="TextBox 6">
            <a:extLst>
              <a:ext uri="{FF2B5EF4-FFF2-40B4-BE49-F238E27FC236}">
                <a16:creationId xmlns:a16="http://schemas.microsoft.com/office/drawing/2014/main" id="{1A2FDAEF-1838-5C31-608B-36686917EF3F}"/>
              </a:ext>
            </a:extLst>
          </p:cNvPr>
          <p:cNvSpPr txBox="1"/>
          <p:nvPr/>
        </p:nvSpPr>
        <p:spPr>
          <a:xfrm>
            <a:off x="16964247" y="9379245"/>
            <a:ext cx="487860" cy="630942"/>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05</a:t>
            </a:r>
          </a:p>
          <a:p>
            <a:pPr>
              <a:lnSpc>
                <a:spcPts val="2351"/>
              </a:lnSpc>
            </a:pPr>
            <a:endParaRPr lang="en-US" sz="2400">
              <a:solidFill>
                <a:srgbClr val="205352"/>
              </a:solidFill>
              <a:latin typeface="Halant Semi-Bold"/>
              <a:ea typeface="Calibri"/>
              <a:cs typeface="Calibri"/>
            </a:endParaRPr>
          </a:p>
        </p:txBody>
      </p:sp>
      <p:pic>
        <p:nvPicPr>
          <p:cNvPr id="7" name="Picture 6" descr="Revolutionizing Custom AI: OpenAI's GPT-3.5 Turbo Fine-Tuning Unleashed!">
            <a:extLst>
              <a:ext uri="{FF2B5EF4-FFF2-40B4-BE49-F238E27FC236}">
                <a16:creationId xmlns:a16="http://schemas.microsoft.com/office/drawing/2014/main" id="{65B55577-F352-502B-354F-AF004682B3E1}"/>
              </a:ext>
            </a:extLst>
          </p:cNvPr>
          <p:cNvPicPr>
            <a:picLocks noChangeAspect="1"/>
          </p:cNvPicPr>
          <p:nvPr/>
        </p:nvPicPr>
        <p:blipFill>
          <a:blip r:embed="rId2"/>
          <a:stretch>
            <a:fillRect/>
          </a:stretch>
        </p:blipFill>
        <p:spPr>
          <a:xfrm>
            <a:off x="9343822" y="3255796"/>
            <a:ext cx="4044274" cy="3368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10">
            <a:extLst>
              <a:ext uri="{FF2B5EF4-FFF2-40B4-BE49-F238E27FC236}">
                <a16:creationId xmlns:a16="http://schemas.microsoft.com/office/drawing/2014/main" id="{2805F8ED-A1E6-78C6-FB32-9EA4D2D4B1DA}"/>
              </a:ext>
            </a:extLst>
          </p:cNvPr>
          <p:cNvSpPr/>
          <p:nvPr/>
        </p:nvSpPr>
        <p:spPr>
          <a:xfrm>
            <a:off x="830430" y="3442387"/>
            <a:ext cx="7259652" cy="2995424"/>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9" name="TextBox 8">
            <a:extLst>
              <a:ext uri="{FF2B5EF4-FFF2-40B4-BE49-F238E27FC236}">
                <a16:creationId xmlns:a16="http://schemas.microsoft.com/office/drawing/2014/main" id="{5D7C255C-002F-5986-6130-712C6829B15B}"/>
              </a:ext>
            </a:extLst>
          </p:cNvPr>
          <p:cNvSpPr txBox="1"/>
          <p:nvPr/>
        </p:nvSpPr>
        <p:spPr>
          <a:xfrm>
            <a:off x="1294789" y="3452081"/>
            <a:ext cx="694089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u="sng" baseline="-25000" dirty="0">
                <a:latin typeface="Halant Medium"/>
                <a:cs typeface="Halant Medium"/>
              </a:rPr>
              <a:t>Supports features of VolunteerUnited </a:t>
            </a:r>
            <a:endParaRPr lang="en-US" sz="4000" u="sng" dirty="0">
              <a:latin typeface="Halant Medium"/>
              <a:cs typeface="Calibri"/>
            </a:endParaRPr>
          </a:p>
          <a:p>
            <a:pPr marL="285750" indent="-285750">
              <a:buFont typeface="Arial"/>
              <a:buChar char="•"/>
            </a:pPr>
            <a:endParaRPr lang="en-US" sz="4400" baseline="-25000" dirty="0">
              <a:latin typeface="Halant Medium"/>
              <a:cs typeface="Halant Medium"/>
            </a:endParaRPr>
          </a:p>
          <a:p>
            <a:pPr marL="285750" indent="-285750">
              <a:buFont typeface="Arial"/>
              <a:buChar char="•"/>
            </a:pPr>
            <a:endParaRPr lang="en-US" sz="4400" baseline="-25000" dirty="0">
              <a:latin typeface="Halant Medium"/>
              <a:cs typeface="Halant Medium"/>
            </a:endParaRPr>
          </a:p>
          <a:p>
            <a:pPr marL="285750" indent="-285750">
              <a:buFont typeface="Arial"/>
              <a:buChar char="•"/>
            </a:pPr>
            <a:endParaRPr lang="en-US" sz="4400" baseline="-25000" dirty="0">
              <a:latin typeface="Halant Medium"/>
              <a:cs typeface="Halant Medium"/>
            </a:endParaRPr>
          </a:p>
        </p:txBody>
      </p:sp>
      <p:sp>
        <p:nvSpPr>
          <p:cNvPr id="3" name="TextBox 2">
            <a:extLst>
              <a:ext uri="{FF2B5EF4-FFF2-40B4-BE49-F238E27FC236}">
                <a16:creationId xmlns:a16="http://schemas.microsoft.com/office/drawing/2014/main" id="{8B05F969-31EA-198E-B925-3FCB627DEDD5}"/>
              </a:ext>
            </a:extLst>
          </p:cNvPr>
          <p:cNvSpPr txBox="1"/>
          <p:nvPr/>
        </p:nvSpPr>
        <p:spPr>
          <a:xfrm>
            <a:off x="1156590" y="4294890"/>
            <a:ext cx="5902890"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600" baseline="-25000">
                <a:latin typeface="Halant Medium"/>
                <a:cs typeface="Arial"/>
              </a:rPr>
              <a:t>Predictive Analysis</a:t>
            </a:r>
            <a:endParaRPr lang="en-US" sz="2600">
              <a:latin typeface="Halant Medium"/>
              <a:cs typeface="Arial"/>
            </a:endParaRPr>
          </a:p>
          <a:p>
            <a:pPr marL="457200" indent="-457200">
              <a:buFont typeface="Arial"/>
              <a:buChar char="•"/>
            </a:pPr>
            <a:r>
              <a:rPr lang="en-US" sz="2600" baseline="-25000">
                <a:latin typeface="Halant Medium"/>
                <a:cs typeface="Arial"/>
              </a:rPr>
              <a:t>Data Analysis</a:t>
            </a:r>
            <a:endParaRPr lang="en-US" sz="2600">
              <a:latin typeface="Halant Medium"/>
              <a:cs typeface="Arial"/>
            </a:endParaRPr>
          </a:p>
          <a:p>
            <a:pPr marL="457200" indent="-457200">
              <a:buFont typeface="Arial"/>
              <a:buChar char="•"/>
            </a:pPr>
            <a:r>
              <a:rPr lang="en-US" sz="2600" baseline="-25000">
                <a:latin typeface="Halant Medium"/>
                <a:cs typeface="Arial"/>
              </a:rPr>
              <a:t>Rapid information retrieval</a:t>
            </a:r>
            <a:endParaRPr lang="en-US" sz="2600">
              <a:latin typeface="Halant Medium"/>
              <a:cs typeface="Arial"/>
            </a:endParaRPr>
          </a:p>
          <a:p>
            <a:pPr marL="457200" indent="-457200">
              <a:buFont typeface="Arial"/>
              <a:buChar char="•"/>
            </a:pPr>
            <a:r>
              <a:rPr lang="en-US" sz="2600" baseline="-25000">
                <a:latin typeface="Halant Medium"/>
                <a:cs typeface="Arial"/>
              </a:rPr>
              <a:t>Communication across language barriers</a:t>
            </a:r>
            <a:endParaRPr lang="en-US" sz="2600">
              <a:latin typeface="Halant Medium"/>
              <a:cs typeface="Arial"/>
            </a:endParaRPr>
          </a:p>
          <a:p>
            <a:pPr marL="285750" indent="-285750" algn="l">
              <a:buFont typeface="Arial"/>
              <a:buChar char="•"/>
            </a:pPr>
            <a:endParaRPr lang="en-US">
              <a:cs typeface="Calibri"/>
            </a:endParaRPr>
          </a:p>
        </p:txBody>
      </p:sp>
      <p:pic>
        <p:nvPicPr>
          <p:cNvPr id="10" name="Picture 9" descr="A green and black logo&#10;&#10;Description automatically generated">
            <a:extLst>
              <a:ext uri="{FF2B5EF4-FFF2-40B4-BE49-F238E27FC236}">
                <a16:creationId xmlns:a16="http://schemas.microsoft.com/office/drawing/2014/main" id="{7E78C110-8AB1-6B41-336D-468C9873FB4C}"/>
              </a:ext>
            </a:extLst>
          </p:cNvPr>
          <p:cNvPicPr>
            <a:picLocks noChangeAspect="1"/>
          </p:cNvPicPr>
          <p:nvPr/>
        </p:nvPicPr>
        <p:blipFill>
          <a:blip r:embed="rId3"/>
          <a:stretch>
            <a:fillRect/>
          </a:stretch>
        </p:blipFill>
        <p:spPr>
          <a:xfrm>
            <a:off x="15865164" y="16185"/>
            <a:ext cx="2499369" cy="2433885"/>
          </a:xfrm>
          <a:prstGeom prst="rect">
            <a:avLst/>
          </a:prstGeom>
        </p:spPr>
      </p:pic>
    </p:spTree>
    <p:extLst>
      <p:ext uri="{BB962C8B-B14F-4D97-AF65-F5344CB8AC3E}">
        <p14:creationId xmlns:p14="http://schemas.microsoft.com/office/powerpoint/2010/main" val="2261687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AutoShape 2"/>
          <p:cNvSpPr/>
          <p:nvPr/>
        </p:nvSpPr>
        <p:spPr>
          <a:xfrm>
            <a:off x="0" y="3676810"/>
            <a:ext cx="18288000" cy="6629400"/>
          </a:xfrm>
          <a:prstGeom prst="rect">
            <a:avLst/>
          </a:prstGeom>
          <a:solidFill>
            <a:srgbClr val="EBD6C5"/>
          </a:solidFill>
        </p:spPr>
        <p:txBody>
          <a:bodyPr/>
          <a:lstStyle/>
          <a:p>
            <a:endParaRPr lang="en-US"/>
          </a:p>
        </p:txBody>
      </p:sp>
      <p:grpSp>
        <p:nvGrpSpPr>
          <p:cNvPr id="4" name="Group 4"/>
          <p:cNvGrpSpPr/>
          <p:nvPr/>
        </p:nvGrpSpPr>
        <p:grpSpPr>
          <a:xfrm>
            <a:off x="4345049" y="603351"/>
            <a:ext cx="9596982" cy="1657091"/>
            <a:chOff x="2076660" y="42391"/>
            <a:chExt cx="18891976" cy="2209454"/>
          </a:xfrm>
        </p:grpSpPr>
        <p:sp>
          <p:nvSpPr>
            <p:cNvPr id="5" name="TextBox 5"/>
            <p:cNvSpPr txBox="1"/>
            <p:nvPr/>
          </p:nvSpPr>
          <p:spPr>
            <a:xfrm>
              <a:off x="2076660" y="42391"/>
              <a:ext cx="18891976" cy="1155806"/>
            </a:xfrm>
            <a:prstGeom prst="rect">
              <a:avLst/>
            </a:prstGeom>
          </p:spPr>
          <p:txBody>
            <a:bodyPr lIns="0" tIns="0" rIns="0" bIns="0" rtlCol="0" anchor="t">
              <a:spAutoFit/>
            </a:bodyPr>
            <a:lstStyle/>
            <a:p>
              <a:pPr>
                <a:lnSpc>
                  <a:spcPts val="6271"/>
                </a:lnSpc>
              </a:pPr>
              <a:r>
                <a:rPr lang="en-US" sz="6350">
                  <a:solidFill>
                    <a:srgbClr val="205352"/>
                  </a:solidFill>
                  <a:latin typeface="Halant Medium"/>
                </a:rPr>
                <a:t>Market Analysis</a:t>
              </a:r>
              <a:endParaRPr lang="en-US"/>
            </a:p>
          </p:txBody>
        </p:sp>
        <p:sp>
          <p:nvSpPr>
            <p:cNvPr id="6" name="TextBox 6"/>
            <p:cNvSpPr txBox="1"/>
            <p:nvPr/>
          </p:nvSpPr>
          <p:spPr>
            <a:xfrm>
              <a:off x="4116519" y="1642401"/>
              <a:ext cx="14775457" cy="609444"/>
            </a:xfrm>
            <a:prstGeom prst="rect">
              <a:avLst/>
            </a:prstGeom>
          </p:spPr>
          <p:txBody>
            <a:bodyPr lIns="0" tIns="0" rIns="0" bIns="0" rtlCol="0" anchor="t">
              <a:spAutoFit/>
            </a:bodyPr>
            <a:lstStyle/>
            <a:p>
              <a:pPr>
                <a:lnSpc>
                  <a:spcPts val="3519"/>
                </a:lnSpc>
              </a:pPr>
              <a:endParaRPr lang="en-US" sz="3150">
                <a:solidFill>
                  <a:srgbClr val="205352"/>
                </a:solidFill>
                <a:latin typeface="Halant Light"/>
                <a:cs typeface="Halant Light"/>
              </a:endParaRPr>
            </a:p>
          </p:txBody>
        </p:sp>
      </p:grpSp>
      <p:sp>
        <p:nvSpPr>
          <p:cNvPr id="8" name="TextBox 6">
            <a:extLst>
              <a:ext uri="{FF2B5EF4-FFF2-40B4-BE49-F238E27FC236}">
                <a16:creationId xmlns:a16="http://schemas.microsoft.com/office/drawing/2014/main" id="{56B06867-621C-A325-1C2B-FFEFF8CC57E7}"/>
              </a:ext>
            </a:extLst>
          </p:cNvPr>
          <p:cNvSpPr txBox="1"/>
          <p:nvPr/>
        </p:nvSpPr>
        <p:spPr>
          <a:xfrm>
            <a:off x="16964247" y="9379245"/>
            <a:ext cx="487860" cy="630942"/>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06</a:t>
            </a:r>
          </a:p>
          <a:p>
            <a:pPr>
              <a:lnSpc>
                <a:spcPts val="2351"/>
              </a:lnSpc>
            </a:pPr>
            <a:endParaRPr lang="en-US" sz="2400">
              <a:solidFill>
                <a:srgbClr val="205352"/>
              </a:solidFill>
              <a:latin typeface="Halant Semi-Bold"/>
              <a:ea typeface="Calibri"/>
              <a:cs typeface="Calibri"/>
            </a:endParaRPr>
          </a:p>
        </p:txBody>
      </p:sp>
      <p:pic>
        <p:nvPicPr>
          <p:cNvPr id="7" name="Picture 6" descr="A diagram of a company&#10;&#10;Description automatically generated">
            <a:extLst>
              <a:ext uri="{FF2B5EF4-FFF2-40B4-BE49-F238E27FC236}">
                <a16:creationId xmlns:a16="http://schemas.microsoft.com/office/drawing/2014/main" id="{765918D6-9714-AD15-F82F-8B2AA5ACF42A}"/>
              </a:ext>
            </a:extLst>
          </p:cNvPr>
          <p:cNvPicPr>
            <a:picLocks noChangeAspect="1"/>
          </p:cNvPicPr>
          <p:nvPr/>
        </p:nvPicPr>
        <p:blipFill>
          <a:blip r:embed="rId2"/>
          <a:stretch>
            <a:fillRect/>
          </a:stretch>
        </p:blipFill>
        <p:spPr>
          <a:xfrm>
            <a:off x="546521" y="2133252"/>
            <a:ext cx="9918612" cy="70575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Rectangle: Rounded Corners 10">
            <a:extLst>
              <a:ext uri="{FF2B5EF4-FFF2-40B4-BE49-F238E27FC236}">
                <a16:creationId xmlns:a16="http://schemas.microsoft.com/office/drawing/2014/main" id="{10575011-FECA-6709-C605-D36DD6780425}"/>
              </a:ext>
            </a:extLst>
          </p:cNvPr>
          <p:cNvSpPr/>
          <p:nvPr/>
        </p:nvSpPr>
        <p:spPr>
          <a:xfrm>
            <a:off x="10832539" y="4927630"/>
            <a:ext cx="7259652" cy="2995424"/>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10" name="TextBox 9">
            <a:extLst>
              <a:ext uri="{FF2B5EF4-FFF2-40B4-BE49-F238E27FC236}">
                <a16:creationId xmlns:a16="http://schemas.microsoft.com/office/drawing/2014/main" id="{E5B86D1D-CDDE-310F-48E7-21114686A935}"/>
              </a:ext>
            </a:extLst>
          </p:cNvPr>
          <p:cNvSpPr txBox="1"/>
          <p:nvPr/>
        </p:nvSpPr>
        <p:spPr>
          <a:xfrm>
            <a:off x="11042237" y="5225107"/>
            <a:ext cx="719273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Halant Medium"/>
                <a:cs typeface="Halant Medium"/>
              </a:rPr>
              <a:t>Target Market: Non-Governmental Organizations</a:t>
            </a:r>
          </a:p>
          <a:p>
            <a:endParaRPr lang="en-US" sz="2400">
              <a:latin typeface="Halant Medium"/>
              <a:cs typeface="Halant Medium"/>
            </a:endParaRPr>
          </a:p>
          <a:p>
            <a:pPr marL="342900" indent="-342900">
              <a:buFont typeface="Arial"/>
              <a:buChar char="•"/>
            </a:pPr>
            <a:r>
              <a:rPr lang="en-US" sz="2400">
                <a:latin typeface="Halant Medium"/>
                <a:cs typeface="Halant Medium"/>
              </a:rPr>
              <a:t>Red Cross</a:t>
            </a:r>
          </a:p>
          <a:p>
            <a:pPr marL="342900" indent="-342900">
              <a:buFont typeface="Arial"/>
              <a:buChar char="•"/>
            </a:pPr>
            <a:r>
              <a:rPr lang="en-US" sz="2400">
                <a:latin typeface="Halant Medium"/>
                <a:cs typeface="Halant Medium"/>
              </a:rPr>
              <a:t>Save the Children</a:t>
            </a:r>
          </a:p>
          <a:p>
            <a:pPr marL="342900" indent="-342900">
              <a:buFont typeface="Arial"/>
              <a:buChar char="•"/>
            </a:pPr>
            <a:r>
              <a:rPr lang="en-US" sz="2400">
                <a:latin typeface="Halant Medium"/>
                <a:cs typeface="Halant Medium"/>
              </a:rPr>
              <a:t>All Hands and Hearts</a:t>
            </a:r>
          </a:p>
          <a:p>
            <a:pPr marL="342900" indent="-342900">
              <a:buFont typeface="Arial"/>
              <a:buChar char="•"/>
            </a:pPr>
            <a:r>
              <a:rPr lang="en-US" sz="2400">
                <a:latin typeface="Halant Medium"/>
                <a:cs typeface="Halant Medium"/>
              </a:rPr>
              <a:t>Mercy Corps</a:t>
            </a:r>
          </a:p>
          <a:p>
            <a:endParaRPr lang="en-US" sz="2400">
              <a:latin typeface="Halant Medium"/>
              <a:cs typeface="Halant Medium"/>
            </a:endParaRPr>
          </a:p>
          <a:p>
            <a:endParaRPr lang="en-US" sz="2400">
              <a:latin typeface="Halant Medium"/>
              <a:cs typeface="Halant Medium"/>
            </a:endParaRPr>
          </a:p>
          <a:p>
            <a:endParaRPr lang="en-US" sz="2400">
              <a:latin typeface="Halant Medium"/>
              <a:cs typeface="Halant Medium"/>
            </a:endParaRPr>
          </a:p>
          <a:p>
            <a:endParaRPr lang="en-US" sz="2400">
              <a:latin typeface="Halant Medium"/>
              <a:cs typeface="Halant Medium"/>
            </a:endParaRPr>
          </a:p>
        </p:txBody>
      </p:sp>
      <p:pic>
        <p:nvPicPr>
          <p:cNvPr id="13" name="Picture 12" descr="A green and black logo&#10;&#10;Description automatically generated">
            <a:extLst>
              <a:ext uri="{FF2B5EF4-FFF2-40B4-BE49-F238E27FC236}">
                <a16:creationId xmlns:a16="http://schemas.microsoft.com/office/drawing/2014/main" id="{A12112AD-82EC-6C6F-CF77-BA6726F492B5}"/>
              </a:ext>
            </a:extLst>
          </p:cNvPr>
          <p:cNvPicPr>
            <a:picLocks noChangeAspect="1"/>
          </p:cNvPicPr>
          <p:nvPr/>
        </p:nvPicPr>
        <p:blipFill>
          <a:blip r:embed="rId3"/>
          <a:stretch>
            <a:fillRect/>
          </a:stretch>
        </p:blipFill>
        <p:spPr>
          <a:xfrm>
            <a:off x="15865164" y="16185"/>
            <a:ext cx="2499369" cy="24338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3466624-7B76-7CAF-93A8-81F39BE88B9B}"/>
              </a:ext>
            </a:extLst>
          </p:cNvPr>
          <p:cNvSpPr/>
          <p:nvPr/>
        </p:nvSpPr>
        <p:spPr>
          <a:xfrm>
            <a:off x="10024667" y="6961966"/>
            <a:ext cx="5694237" cy="30782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10" name="Rectangle: Rounded Corners 9">
            <a:extLst>
              <a:ext uri="{FF2B5EF4-FFF2-40B4-BE49-F238E27FC236}">
                <a16:creationId xmlns:a16="http://schemas.microsoft.com/office/drawing/2014/main" id="{ECC95ED2-6385-08C6-71CC-40D222222522}"/>
              </a:ext>
            </a:extLst>
          </p:cNvPr>
          <p:cNvSpPr/>
          <p:nvPr/>
        </p:nvSpPr>
        <p:spPr>
          <a:xfrm>
            <a:off x="3378193" y="6961966"/>
            <a:ext cx="5694237" cy="30782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9" name="Rectangle: Rounded Corners 8">
            <a:extLst>
              <a:ext uri="{FF2B5EF4-FFF2-40B4-BE49-F238E27FC236}">
                <a16:creationId xmlns:a16="http://schemas.microsoft.com/office/drawing/2014/main" id="{229A211E-E02E-2F87-ABCC-BC2B69886310}"/>
              </a:ext>
            </a:extLst>
          </p:cNvPr>
          <p:cNvSpPr/>
          <p:nvPr/>
        </p:nvSpPr>
        <p:spPr>
          <a:xfrm>
            <a:off x="9863475" y="2186087"/>
            <a:ext cx="5694237" cy="30782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8" name="Rectangle: Rounded Corners 7">
            <a:extLst>
              <a:ext uri="{FF2B5EF4-FFF2-40B4-BE49-F238E27FC236}">
                <a16:creationId xmlns:a16="http://schemas.microsoft.com/office/drawing/2014/main" id="{20F5AB05-3D58-B0DB-BBD7-1079DA74B746}"/>
              </a:ext>
            </a:extLst>
          </p:cNvPr>
          <p:cNvSpPr/>
          <p:nvPr/>
        </p:nvSpPr>
        <p:spPr>
          <a:xfrm>
            <a:off x="3378193" y="2186087"/>
            <a:ext cx="5694237" cy="3078250"/>
          </a:xfrm>
          <a:prstGeom prst="round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Halant Medium"/>
              <a:cs typeface="Halant Medium"/>
            </a:endParaRPr>
          </a:p>
        </p:txBody>
      </p:sp>
      <p:sp>
        <p:nvSpPr>
          <p:cNvPr id="3" name="AutoShape 3"/>
          <p:cNvSpPr/>
          <p:nvPr/>
        </p:nvSpPr>
        <p:spPr>
          <a:xfrm>
            <a:off x="0" y="0"/>
            <a:ext cx="2857500" cy="10287000"/>
          </a:xfrm>
          <a:prstGeom prst="rect">
            <a:avLst/>
          </a:prstGeom>
          <a:solidFill>
            <a:srgbClr val="205352"/>
          </a:solidFill>
        </p:spPr>
        <p:txBody>
          <a:bodyPr/>
          <a:lstStyle/>
          <a:p>
            <a:endParaRPr lang="en-US"/>
          </a:p>
        </p:txBody>
      </p:sp>
      <p:sp>
        <p:nvSpPr>
          <p:cNvPr id="13" name="TextBox 6">
            <a:extLst>
              <a:ext uri="{FF2B5EF4-FFF2-40B4-BE49-F238E27FC236}">
                <a16:creationId xmlns:a16="http://schemas.microsoft.com/office/drawing/2014/main" id="{9D417AA8-47A7-3F92-E4B3-A5A5B81D0703}"/>
              </a:ext>
            </a:extLst>
          </p:cNvPr>
          <p:cNvSpPr txBox="1"/>
          <p:nvPr/>
        </p:nvSpPr>
        <p:spPr>
          <a:xfrm>
            <a:off x="16964247" y="9379245"/>
            <a:ext cx="487860" cy="338554"/>
          </a:xfrm>
          <a:prstGeom prst="rect">
            <a:avLst/>
          </a:prstGeom>
        </p:spPr>
        <p:txBody>
          <a:bodyPr wrap="square" lIns="0" tIns="0" rIns="0" bIns="0" rtlCol="0" anchor="t">
            <a:spAutoFit/>
          </a:bodyPr>
          <a:lstStyle/>
          <a:p>
            <a:pPr>
              <a:lnSpc>
                <a:spcPts val="2351"/>
              </a:lnSpc>
            </a:pPr>
            <a:r>
              <a:rPr lang="en-US" sz="2800">
                <a:solidFill>
                  <a:srgbClr val="205352"/>
                </a:solidFill>
                <a:latin typeface="Halant Medium"/>
                <a:ea typeface="Calibri"/>
                <a:cs typeface="Halant Medium"/>
              </a:rPr>
              <a:t>07</a:t>
            </a:r>
          </a:p>
        </p:txBody>
      </p:sp>
      <p:pic>
        <p:nvPicPr>
          <p:cNvPr id="2" name="Picture 1">
            <a:extLst>
              <a:ext uri="{FF2B5EF4-FFF2-40B4-BE49-F238E27FC236}">
                <a16:creationId xmlns:a16="http://schemas.microsoft.com/office/drawing/2014/main" id="{64E14364-17A1-ECA0-4DA4-FB98B8CA6399}"/>
              </a:ext>
            </a:extLst>
          </p:cNvPr>
          <p:cNvPicPr>
            <a:picLocks noChangeAspect="1"/>
          </p:cNvPicPr>
          <p:nvPr/>
        </p:nvPicPr>
        <p:blipFill rotWithShape="1">
          <a:blip r:embed="rId2"/>
          <a:srcRect t="234" r="76361"/>
          <a:stretch/>
        </p:blipFill>
        <p:spPr>
          <a:xfrm>
            <a:off x="5085055" y="105539"/>
            <a:ext cx="2372318" cy="2158243"/>
          </a:xfrm>
          <a:prstGeom prst="rect">
            <a:avLst/>
          </a:prstGeom>
        </p:spPr>
      </p:pic>
      <p:sp>
        <p:nvSpPr>
          <p:cNvPr id="4" name="TextBox 3">
            <a:extLst>
              <a:ext uri="{FF2B5EF4-FFF2-40B4-BE49-F238E27FC236}">
                <a16:creationId xmlns:a16="http://schemas.microsoft.com/office/drawing/2014/main" id="{74931EFD-294A-2C4D-149A-1BBBB6BC3A70}"/>
              </a:ext>
            </a:extLst>
          </p:cNvPr>
          <p:cNvSpPr txBox="1"/>
          <p:nvPr/>
        </p:nvSpPr>
        <p:spPr>
          <a:xfrm>
            <a:off x="3395047" y="2254244"/>
            <a:ext cx="5757197"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a:latin typeface="Halant Medium"/>
              <a:cs typeface="Halant Medium"/>
            </a:endParaRPr>
          </a:p>
          <a:p>
            <a:pPr algn="ctr"/>
            <a:r>
              <a:rPr lang="en-US" b="1">
                <a:latin typeface="Halant Medium"/>
                <a:cs typeface="Halant Medium"/>
              </a:rPr>
              <a:t>Strengths</a:t>
            </a:r>
            <a:endParaRPr lang="en-US"/>
          </a:p>
          <a:p>
            <a:pPr algn="ctr"/>
            <a:endParaRPr lang="en-US" b="1">
              <a:latin typeface="Halant Medium"/>
              <a:ea typeface="+mn-lt"/>
              <a:cs typeface="Halant Medium"/>
            </a:endParaRPr>
          </a:p>
          <a:p>
            <a:pPr marL="285750" indent="-285750">
              <a:buFont typeface="Arial"/>
              <a:buChar char="•"/>
            </a:pPr>
            <a:r>
              <a:rPr lang="en-US" sz="1600">
                <a:latin typeface="Halant Medium"/>
                <a:ea typeface="+mn-lt"/>
                <a:cs typeface="Halant Medium"/>
              </a:rPr>
              <a:t>Provide immediate assistance and guidance to volunteers in  the emergency response industry </a:t>
            </a:r>
          </a:p>
          <a:p>
            <a:pPr marL="285750" indent="-285750">
              <a:buFont typeface="Arial"/>
              <a:buChar char="•"/>
            </a:pPr>
            <a:endParaRPr lang="en-US" sz="1600">
              <a:latin typeface="Halant Medium"/>
              <a:ea typeface="+mn-lt"/>
              <a:cs typeface="Halant Medium"/>
            </a:endParaRPr>
          </a:p>
          <a:p>
            <a:pPr marL="285750" indent="-285750">
              <a:buFont typeface="Arial"/>
              <a:buChar char="•"/>
            </a:pPr>
            <a:r>
              <a:rPr lang="en-US" sz="1600">
                <a:latin typeface="Halant Medium"/>
                <a:ea typeface="+mn-lt"/>
                <a:cs typeface="Halant Medium"/>
              </a:rPr>
              <a:t>Translation services/communication coordination</a:t>
            </a:r>
          </a:p>
          <a:p>
            <a:pPr marL="285750" indent="-285750">
              <a:buFont typeface="Arial"/>
              <a:buChar char="•"/>
            </a:pPr>
            <a:endParaRPr lang="en-US" sz="1600">
              <a:latin typeface="Halant Medium"/>
              <a:ea typeface="+mn-lt"/>
              <a:cs typeface="Halant Medium"/>
            </a:endParaRPr>
          </a:p>
          <a:p>
            <a:pPr marL="285750" indent="-285750">
              <a:buFont typeface="Arial"/>
              <a:buChar char="•"/>
            </a:pPr>
            <a:r>
              <a:rPr lang="en-US" sz="1600">
                <a:latin typeface="Halant Medium"/>
                <a:ea typeface="+mn-lt"/>
                <a:cs typeface="Halant Medium"/>
              </a:rPr>
              <a:t>Compilation of data is used to develop the app and predict needs</a:t>
            </a:r>
          </a:p>
          <a:p>
            <a:endParaRPr lang="en-US" sz="1600">
              <a:latin typeface="Halant Medium"/>
              <a:ea typeface="Calibri"/>
              <a:cs typeface="Halant Medium"/>
            </a:endParaRPr>
          </a:p>
        </p:txBody>
      </p:sp>
      <p:pic>
        <p:nvPicPr>
          <p:cNvPr id="6" name="Picture 5" descr="A close up of a logo&#10;&#10;Description automatically generated">
            <a:extLst>
              <a:ext uri="{FF2B5EF4-FFF2-40B4-BE49-F238E27FC236}">
                <a16:creationId xmlns:a16="http://schemas.microsoft.com/office/drawing/2014/main" id="{320DC5FE-3DA0-8D95-B165-5F0044EF69DD}"/>
              </a:ext>
            </a:extLst>
          </p:cNvPr>
          <p:cNvPicPr>
            <a:picLocks noChangeAspect="1"/>
          </p:cNvPicPr>
          <p:nvPr/>
        </p:nvPicPr>
        <p:blipFill rotWithShape="1">
          <a:blip r:embed="rId2"/>
          <a:srcRect l="25495" t="71" r="50866"/>
          <a:stretch/>
        </p:blipFill>
        <p:spPr>
          <a:xfrm>
            <a:off x="11545374" y="102413"/>
            <a:ext cx="2314339" cy="2087470"/>
          </a:xfrm>
          <a:prstGeom prst="rect">
            <a:avLst/>
          </a:prstGeom>
        </p:spPr>
      </p:pic>
      <p:sp>
        <p:nvSpPr>
          <p:cNvPr id="12" name="TextBox 11">
            <a:extLst>
              <a:ext uri="{FF2B5EF4-FFF2-40B4-BE49-F238E27FC236}">
                <a16:creationId xmlns:a16="http://schemas.microsoft.com/office/drawing/2014/main" id="{59236CCC-83E5-67C6-D56B-06900FF4FF49}"/>
              </a:ext>
            </a:extLst>
          </p:cNvPr>
          <p:cNvSpPr txBox="1"/>
          <p:nvPr/>
        </p:nvSpPr>
        <p:spPr>
          <a:xfrm>
            <a:off x="10149885" y="2318494"/>
            <a:ext cx="511702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Halant Medium"/>
                <a:cs typeface="Halant Medium"/>
              </a:rPr>
              <a:t>Weaknesses</a:t>
            </a:r>
          </a:p>
          <a:p>
            <a:endParaRPr lang="en-US">
              <a:latin typeface="Halant Medium"/>
              <a:ea typeface="Calibri"/>
              <a:cs typeface="Halant Medium"/>
            </a:endParaRPr>
          </a:p>
          <a:p>
            <a:pPr marL="285750" indent="-285750">
              <a:buFont typeface="Arial"/>
              <a:buChar char="•"/>
            </a:pPr>
            <a:r>
              <a:rPr lang="en-US">
                <a:latin typeface="Halant Medium"/>
                <a:ea typeface="Calibri"/>
                <a:cs typeface="Halant Medium"/>
              </a:rPr>
              <a:t>Consumers doubt the security of the storing of their medical information </a:t>
            </a:r>
          </a:p>
          <a:p>
            <a:pPr marL="285750" indent="-285750">
              <a:buFont typeface="Arial"/>
              <a:buChar char="•"/>
            </a:pPr>
            <a:endParaRPr lang="en-US">
              <a:latin typeface="Halant Medium"/>
              <a:ea typeface="Calibri"/>
              <a:cs typeface="Halant Medium"/>
            </a:endParaRPr>
          </a:p>
          <a:p>
            <a:pPr marL="285750" indent="-285750">
              <a:buFont typeface="Arial"/>
              <a:buChar char="•"/>
            </a:pPr>
            <a:r>
              <a:rPr lang="en-US">
                <a:latin typeface="Halant Medium"/>
                <a:ea typeface="Calibri"/>
                <a:cs typeface="Halant Medium"/>
              </a:rPr>
              <a:t>Credibility when compared to existing emergency response channels </a:t>
            </a:r>
          </a:p>
          <a:p>
            <a:pPr marL="285750" indent="-285750">
              <a:buFont typeface="Arial"/>
              <a:buChar char="•"/>
            </a:pPr>
            <a:endParaRPr lang="en-US">
              <a:latin typeface="Halant Medium"/>
              <a:ea typeface="Calibri"/>
              <a:cs typeface="Halant Medium"/>
            </a:endParaRPr>
          </a:p>
          <a:p>
            <a:pPr marL="285750" indent="-285750">
              <a:buFont typeface="Arial"/>
              <a:buChar char="•"/>
            </a:pPr>
            <a:r>
              <a:rPr lang="en-US">
                <a:latin typeface="Halant Medium"/>
                <a:ea typeface="Calibri"/>
                <a:cs typeface="Halant Medium"/>
              </a:rPr>
              <a:t>Lengthy app development leads to higher cost </a:t>
            </a:r>
          </a:p>
        </p:txBody>
      </p:sp>
      <p:pic>
        <p:nvPicPr>
          <p:cNvPr id="15" name="Picture 14" descr="A close up of a logo&#10;&#10;Description automatically generated">
            <a:extLst>
              <a:ext uri="{FF2B5EF4-FFF2-40B4-BE49-F238E27FC236}">
                <a16:creationId xmlns:a16="http://schemas.microsoft.com/office/drawing/2014/main" id="{844DAAB2-FB7F-2B45-0DC6-DE48DCE13F30}"/>
              </a:ext>
            </a:extLst>
          </p:cNvPr>
          <p:cNvPicPr>
            <a:picLocks noChangeAspect="1"/>
          </p:cNvPicPr>
          <p:nvPr/>
        </p:nvPicPr>
        <p:blipFill rotWithShape="1">
          <a:blip r:embed="rId2"/>
          <a:srcRect l="50742" t="71" r="25990"/>
          <a:stretch/>
        </p:blipFill>
        <p:spPr>
          <a:xfrm>
            <a:off x="5114862" y="5030687"/>
            <a:ext cx="2299333" cy="2120601"/>
          </a:xfrm>
          <a:prstGeom prst="rect">
            <a:avLst/>
          </a:prstGeom>
        </p:spPr>
      </p:pic>
      <p:sp>
        <p:nvSpPr>
          <p:cNvPr id="17" name="TextBox 16">
            <a:extLst>
              <a:ext uri="{FF2B5EF4-FFF2-40B4-BE49-F238E27FC236}">
                <a16:creationId xmlns:a16="http://schemas.microsoft.com/office/drawing/2014/main" id="{A074E9A5-12D6-FB65-7169-2593580AAB1D}"/>
              </a:ext>
            </a:extLst>
          </p:cNvPr>
          <p:cNvSpPr txBox="1"/>
          <p:nvPr/>
        </p:nvSpPr>
        <p:spPr>
          <a:xfrm>
            <a:off x="3385869" y="7203792"/>
            <a:ext cx="569070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Halant Medium"/>
                <a:cs typeface="Halant Medium"/>
              </a:rPr>
              <a:t>Opportunities</a:t>
            </a:r>
            <a:endParaRPr lang="en-US">
              <a:latin typeface="Halant Medium"/>
              <a:cs typeface="Halant Medium"/>
            </a:endParaRPr>
          </a:p>
          <a:p>
            <a:endParaRPr lang="en-US">
              <a:latin typeface="Halant Medium"/>
              <a:ea typeface="Calibri"/>
              <a:cs typeface="Halant Medium"/>
            </a:endParaRPr>
          </a:p>
          <a:p>
            <a:pPr marL="285750" indent="-285750">
              <a:buFont typeface="Arial"/>
              <a:buChar char="•"/>
            </a:pPr>
            <a:r>
              <a:rPr lang="en-US">
                <a:latin typeface="Halant Medium"/>
                <a:ea typeface="+mn-lt"/>
                <a:cs typeface="Halant Medium"/>
              </a:rPr>
              <a:t>Greater return on investment for disaster planning </a:t>
            </a:r>
          </a:p>
          <a:p>
            <a:pPr marL="285750" indent="-285750">
              <a:buFont typeface="Arial"/>
              <a:buChar char="•"/>
            </a:pPr>
            <a:endParaRPr lang="en-US">
              <a:latin typeface="Halant Medium"/>
              <a:ea typeface="+mn-lt"/>
              <a:cs typeface="Halant Medium"/>
            </a:endParaRPr>
          </a:p>
          <a:p>
            <a:pPr marL="285750" indent="-285750">
              <a:buFont typeface="Arial"/>
              <a:buChar char="•"/>
            </a:pPr>
            <a:r>
              <a:rPr lang="en-US">
                <a:latin typeface="Halant Medium"/>
                <a:ea typeface="+mn-lt"/>
                <a:cs typeface="Halant Medium"/>
              </a:rPr>
              <a:t>Language barriers between responders and victims can make it difficult to provide the appropriate aid </a:t>
            </a:r>
          </a:p>
          <a:p>
            <a:pPr marL="285750" indent="-285750">
              <a:buFont typeface="Arial"/>
              <a:buChar char="•"/>
            </a:pPr>
            <a:endParaRPr lang="en-US">
              <a:latin typeface="Halant Medium"/>
              <a:ea typeface="+mn-lt"/>
              <a:cs typeface="Halant Medium"/>
            </a:endParaRPr>
          </a:p>
          <a:p>
            <a:pPr marL="285750" indent="-285750">
              <a:buFont typeface="Arial"/>
              <a:buChar char="•"/>
            </a:pPr>
            <a:r>
              <a:rPr lang="en-US">
                <a:latin typeface="Halant Medium"/>
                <a:ea typeface="+mn-lt"/>
                <a:cs typeface="Halant Medium"/>
              </a:rPr>
              <a:t>New litigation protecting NGO workers during medical and natural disasters</a:t>
            </a:r>
            <a:endParaRPr lang="en-US">
              <a:latin typeface="Halant Medium"/>
              <a:ea typeface="Calibri"/>
              <a:cs typeface="Halant Medium"/>
            </a:endParaRPr>
          </a:p>
        </p:txBody>
      </p:sp>
      <p:pic>
        <p:nvPicPr>
          <p:cNvPr id="19" name="Picture 18">
            <a:extLst>
              <a:ext uri="{FF2B5EF4-FFF2-40B4-BE49-F238E27FC236}">
                <a16:creationId xmlns:a16="http://schemas.microsoft.com/office/drawing/2014/main" id="{C67C16C0-FC0C-4C20-7D2E-9EC6A216F5C5}"/>
              </a:ext>
            </a:extLst>
          </p:cNvPr>
          <p:cNvPicPr>
            <a:picLocks noChangeAspect="1"/>
          </p:cNvPicPr>
          <p:nvPr/>
        </p:nvPicPr>
        <p:blipFill rotWithShape="1">
          <a:blip r:embed="rId2"/>
          <a:srcRect l="75495" t="234"/>
          <a:stretch/>
        </p:blipFill>
        <p:spPr>
          <a:xfrm>
            <a:off x="11559520" y="5081352"/>
            <a:ext cx="2299675" cy="1992592"/>
          </a:xfrm>
          <a:prstGeom prst="rect">
            <a:avLst/>
          </a:prstGeom>
        </p:spPr>
      </p:pic>
      <p:sp>
        <p:nvSpPr>
          <p:cNvPr id="21" name="TextBox 20">
            <a:extLst>
              <a:ext uri="{FF2B5EF4-FFF2-40B4-BE49-F238E27FC236}">
                <a16:creationId xmlns:a16="http://schemas.microsoft.com/office/drawing/2014/main" id="{0A7F6B7B-5762-BD7A-E2DE-F8E6649A1E14}"/>
              </a:ext>
            </a:extLst>
          </p:cNvPr>
          <p:cNvSpPr txBox="1"/>
          <p:nvPr/>
        </p:nvSpPr>
        <p:spPr>
          <a:xfrm>
            <a:off x="10150918" y="7058978"/>
            <a:ext cx="511930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Halant Medium"/>
                <a:cs typeface="Halant Medium"/>
              </a:rPr>
              <a:t>Threats</a:t>
            </a:r>
          </a:p>
          <a:p>
            <a:pPr algn="ctr"/>
            <a:endParaRPr lang="en-US">
              <a:latin typeface="Halant Medium"/>
              <a:ea typeface="Calibri"/>
              <a:cs typeface="Halant Medium"/>
            </a:endParaRPr>
          </a:p>
          <a:p>
            <a:pPr marL="285750" indent="-285750">
              <a:buFont typeface="Arial"/>
              <a:buChar char="•"/>
            </a:pPr>
            <a:r>
              <a:rPr lang="en-US">
                <a:latin typeface="Halant Medium"/>
                <a:ea typeface="+mn-lt"/>
                <a:cs typeface="Halant Medium"/>
              </a:rPr>
              <a:t>Diverse regulations for workers performances based on location</a:t>
            </a:r>
          </a:p>
          <a:p>
            <a:pPr marL="285750" indent="-285750">
              <a:buFont typeface="Arial"/>
              <a:buChar char="•"/>
            </a:pPr>
            <a:endParaRPr lang="en-US">
              <a:latin typeface="Halant Medium"/>
              <a:ea typeface="+mn-lt"/>
              <a:cs typeface="Halant Medium"/>
            </a:endParaRPr>
          </a:p>
          <a:p>
            <a:pPr marL="285750" indent="-285750">
              <a:buFont typeface="Arial"/>
              <a:buChar char="•"/>
            </a:pPr>
            <a:r>
              <a:rPr lang="en-US">
                <a:latin typeface="Halant Medium"/>
                <a:ea typeface="+mn-lt"/>
                <a:cs typeface="Halant Medium"/>
              </a:rPr>
              <a:t>New requirements for NGO’s accommodations for various locations</a:t>
            </a:r>
          </a:p>
          <a:p>
            <a:pPr marL="285750" indent="-285750">
              <a:buFont typeface="Arial"/>
              <a:buChar char="•"/>
            </a:pPr>
            <a:endParaRPr lang="en-US">
              <a:latin typeface="Halant Medium"/>
              <a:ea typeface="+mn-lt"/>
              <a:cs typeface="Halant Medium"/>
            </a:endParaRPr>
          </a:p>
          <a:p>
            <a:pPr marL="285750" indent="-285750">
              <a:buFont typeface="Arial"/>
              <a:buChar char="•"/>
            </a:pPr>
            <a:r>
              <a:rPr lang="en-US">
                <a:latin typeface="Halant Medium"/>
                <a:ea typeface="+mn-lt"/>
                <a:cs typeface="Halant Medium"/>
              </a:rPr>
              <a:t>Increases in the development of emergency response apps</a:t>
            </a:r>
            <a:endParaRPr lang="en-US">
              <a:latin typeface="Halant Medium"/>
              <a:ea typeface="Calibri"/>
              <a:cs typeface="Halant Medium"/>
            </a:endParaRPr>
          </a:p>
        </p:txBody>
      </p:sp>
      <p:pic>
        <p:nvPicPr>
          <p:cNvPr id="7" name="Picture 6" descr="A green and black logo&#10;&#10;Description automatically generated">
            <a:extLst>
              <a:ext uri="{FF2B5EF4-FFF2-40B4-BE49-F238E27FC236}">
                <a16:creationId xmlns:a16="http://schemas.microsoft.com/office/drawing/2014/main" id="{94DCD9A7-D88E-EB4B-F086-C2D48FA5608A}"/>
              </a:ext>
            </a:extLst>
          </p:cNvPr>
          <p:cNvPicPr>
            <a:picLocks noChangeAspect="1"/>
          </p:cNvPicPr>
          <p:nvPr/>
        </p:nvPicPr>
        <p:blipFill>
          <a:blip r:embed="rId3"/>
          <a:stretch>
            <a:fillRect/>
          </a:stretch>
        </p:blipFill>
        <p:spPr>
          <a:xfrm>
            <a:off x="15865164" y="16185"/>
            <a:ext cx="2499369" cy="2433885"/>
          </a:xfrm>
          <a:prstGeom prst="rect">
            <a:avLst/>
          </a:prstGeom>
        </p:spPr>
      </p:pic>
    </p:spTree>
    <p:extLst>
      <p:ext uri="{BB962C8B-B14F-4D97-AF65-F5344CB8AC3E}">
        <p14:creationId xmlns:p14="http://schemas.microsoft.com/office/powerpoint/2010/main" val="1990516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2" name="AutoShape 2"/>
          <p:cNvSpPr/>
          <p:nvPr/>
        </p:nvSpPr>
        <p:spPr>
          <a:xfrm>
            <a:off x="15215612" y="-33130"/>
            <a:ext cx="3072388" cy="10858500"/>
          </a:xfrm>
          <a:prstGeom prst="rect">
            <a:avLst/>
          </a:prstGeom>
          <a:solidFill>
            <a:srgbClr val="EBEBEB"/>
          </a:solidFill>
        </p:spPr>
        <p:txBody>
          <a:bodyPr/>
          <a:lstStyle/>
          <a:p>
            <a:endParaRPr lang="en-US"/>
          </a:p>
        </p:txBody>
      </p:sp>
      <p:sp>
        <p:nvSpPr>
          <p:cNvPr id="5" name="TextBox 5"/>
          <p:cNvSpPr txBox="1"/>
          <p:nvPr/>
        </p:nvSpPr>
        <p:spPr>
          <a:xfrm>
            <a:off x="374687" y="377813"/>
            <a:ext cx="14111808" cy="852156"/>
          </a:xfrm>
          <a:prstGeom prst="rect">
            <a:avLst/>
          </a:prstGeom>
        </p:spPr>
        <p:txBody>
          <a:bodyPr wrap="square" lIns="0" tIns="0" rIns="0" bIns="0" rtlCol="0" anchor="t">
            <a:spAutoFit/>
          </a:bodyPr>
          <a:lstStyle/>
          <a:p>
            <a:pPr algn="ctr">
              <a:lnSpc>
                <a:spcPts val="6272"/>
              </a:lnSpc>
            </a:pPr>
            <a:r>
              <a:rPr lang="en-US" sz="6400">
                <a:solidFill>
                  <a:srgbClr val="D8B192"/>
                </a:solidFill>
                <a:latin typeface="Halant Medium"/>
                <a:cs typeface="Halant Medium"/>
              </a:rPr>
              <a:t> Persona</a:t>
            </a:r>
            <a:endParaRPr lang="en-US" sz="1400">
              <a:solidFill>
                <a:srgbClr val="D8B192"/>
              </a:solidFill>
              <a:latin typeface="Halant Medium"/>
              <a:cs typeface="Halant Medium"/>
            </a:endParaRPr>
          </a:p>
        </p:txBody>
      </p:sp>
      <p:sp>
        <p:nvSpPr>
          <p:cNvPr id="16" name="TextBox 6">
            <a:extLst>
              <a:ext uri="{FF2B5EF4-FFF2-40B4-BE49-F238E27FC236}">
                <a16:creationId xmlns:a16="http://schemas.microsoft.com/office/drawing/2014/main" id="{1A2FDAEF-1838-5C31-608B-36686917EF3F}"/>
              </a:ext>
            </a:extLst>
          </p:cNvPr>
          <p:cNvSpPr txBox="1"/>
          <p:nvPr/>
        </p:nvSpPr>
        <p:spPr>
          <a:xfrm>
            <a:off x="16964247" y="9379245"/>
            <a:ext cx="487860" cy="323165"/>
          </a:xfrm>
          <a:prstGeom prst="rect">
            <a:avLst/>
          </a:prstGeom>
        </p:spPr>
        <p:txBody>
          <a:bodyPr wrap="square" lIns="0" tIns="0" rIns="0" bIns="0" rtlCol="0" anchor="t">
            <a:spAutoFit/>
          </a:bodyPr>
          <a:lstStyle/>
          <a:p>
            <a:pPr>
              <a:lnSpc>
                <a:spcPts val="2351"/>
              </a:lnSpc>
            </a:pPr>
            <a:r>
              <a:rPr lang="en-US" sz="2400">
                <a:solidFill>
                  <a:srgbClr val="205352"/>
                </a:solidFill>
                <a:latin typeface="Halant Semi-Bold"/>
                <a:ea typeface="Calibri"/>
                <a:cs typeface="Calibri"/>
              </a:rPr>
              <a:t>08</a:t>
            </a:r>
          </a:p>
        </p:txBody>
      </p:sp>
      <p:pic>
        <p:nvPicPr>
          <p:cNvPr id="3" name="Picture 2">
            <a:extLst>
              <a:ext uri="{FF2B5EF4-FFF2-40B4-BE49-F238E27FC236}">
                <a16:creationId xmlns:a16="http://schemas.microsoft.com/office/drawing/2014/main" id="{F6A67A77-A170-A814-87E5-28FEDF57CF37}"/>
              </a:ext>
            </a:extLst>
          </p:cNvPr>
          <p:cNvPicPr>
            <a:picLocks noChangeAspect="1"/>
          </p:cNvPicPr>
          <p:nvPr/>
        </p:nvPicPr>
        <p:blipFill>
          <a:blip r:embed="rId2"/>
          <a:stretch>
            <a:fillRect/>
          </a:stretch>
        </p:blipFill>
        <p:spPr>
          <a:xfrm>
            <a:off x="7886241" y="2290568"/>
            <a:ext cx="61722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4B33560-F8B3-90AD-0E3F-2CF57644FD1C}"/>
              </a:ext>
            </a:extLst>
          </p:cNvPr>
          <p:cNvSpPr txBox="1"/>
          <p:nvPr/>
        </p:nvSpPr>
        <p:spPr>
          <a:xfrm>
            <a:off x="372639" y="3438891"/>
            <a:ext cx="710168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Font typeface="Arial"/>
              <a:buChar char="•"/>
            </a:pPr>
            <a:r>
              <a:rPr lang="en-US" sz="2800">
                <a:solidFill>
                  <a:schemeClr val="bg1"/>
                </a:solidFill>
                <a:latin typeface="Halant Medium"/>
                <a:cs typeface="Arial"/>
              </a:rPr>
              <a:t>Nicki the NGO CEO</a:t>
            </a:r>
            <a:endParaRPr lang="en-US" sz="2800">
              <a:solidFill>
                <a:schemeClr val="bg1"/>
              </a:solidFill>
              <a:latin typeface="Halant Medium"/>
              <a:cs typeface="Halant Medium"/>
            </a:endParaRPr>
          </a:p>
          <a:p>
            <a:pPr algn="ctr"/>
            <a:endParaRPr lang="en-US" sz="2800">
              <a:solidFill>
                <a:schemeClr val="bg1"/>
              </a:solidFill>
              <a:latin typeface="Halant Medium"/>
              <a:cs typeface="Arial"/>
            </a:endParaRPr>
          </a:p>
          <a:p>
            <a:pPr marL="457200" indent="-457200" algn="ctr">
              <a:buFont typeface="Arial"/>
              <a:buChar char="•"/>
            </a:pPr>
            <a:r>
              <a:rPr lang="en-US" sz="2800">
                <a:solidFill>
                  <a:schemeClr val="bg1"/>
                </a:solidFill>
                <a:latin typeface="Halant Medium"/>
                <a:cs typeface="Arial"/>
              </a:rPr>
              <a:t>Works for the Red Cross and oversees the buying center</a:t>
            </a:r>
            <a:endParaRPr lang="en-US">
              <a:solidFill>
                <a:schemeClr val="bg1"/>
              </a:solidFill>
              <a:ea typeface="Calibri"/>
              <a:cs typeface="Calibri"/>
            </a:endParaRPr>
          </a:p>
          <a:p>
            <a:pPr algn="ctr"/>
            <a:endParaRPr lang="en-US" sz="2800">
              <a:solidFill>
                <a:schemeClr val="bg1"/>
              </a:solidFill>
              <a:latin typeface="Halant Medium"/>
              <a:cs typeface="Arial"/>
            </a:endParaRPr>
          </a:p>
          <a:p>
            <a:pPr marL="457200" indent="-457200" algn="ctr">
              <a:buFont typeface="Arial"/>
              <a:buChar char="•"/>
            </a:pPr>
            <a:r>
              <a:rPr lang="en-US" sz="2800">
                <a:solidFill>
                  <a:schemeClr val="bg1"/>
                </a:solidFill>
                <a:latin typeface="Halant Medium"/>
                <a:cs typeface="Arial"/>
              </a:rPr>
              <a:t>Emphasizes dispersing volunteer support over a wide variety of areas</a:t>
            </a:r>
          </a:p>
          <a:p>
            <a:endParaRPr lang="en-US" sz="2400">
              <a:solidFill>
                <a:schemeClr val="bg1"/>
              </a:solidFill>
              <a:latin typeface="Halant Medium"/>
              <a:cs typeface="Arial"/>
            </a:endParaRPr>
          </a:p>
        </p:txBody>
      </p:sp>
      <p:pic>
        <p:nvPicPr>
          <p:cNvPr id="11" name="Picture 10" descr="A green and black logo&#10;&#10;Description automatically generated">
            <a:extLst>
              <a:ext uri="{FF2B5EF4-FFF2-40B4-BE49-F238E27FC236}">
                <a16:creationId xmlns:a16="http://schemas.microsoft.com/office/drawing/2014/main" id="{8479EF04-20DB-77A0-4973-3CD57F1124BB}"/>
              </a:ext>
            </a:extLst>
          </p:cNvPr>
          <p:cNvPicPr>
            <a:picLocks noChangeAspect="1"/>
          </p:cNvPicPr>
          <p:nvPr/>
        </p:nvPicPr>
        <p:blipFill>
          <a:blip r:embed="rId3"/>
          <a:stretch>
            <a:fillRect/>
          </a:stretch>
        </p:blipFill>
        <p:spPr>
          <a:xfrm>
            <a:off x="15865164" y="16185"/>
            <a:ext cx="2499369" cy="24338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05352"/>
        </a:solidFill>
        <a:effectLst/>
      </p:bgPr>
    </p:bg>
    <p:spTree>
      <p:nvGrpSpPr>
        <p:cNvPr id="1" name=""/>
        <p:cNvGrpSpPr/>
        <p:nvPr/>
      </p:nvGrpSpPr>
      <p:grpSpPr>
        <a:xfrm>
          <a:off x="0" y="0"/>
          <a:ext cx="0" cy="0"/>
          <a:chOff x="0" y="0"/>
          <a:chExt cx="0" cy="0"/>
        </a:xfrm>
      </p:grpSpPr>
      <p:sp>
        <p:nvSpPr>
          <p:cNvPr id="2" name="AutoShape 2"/>
          <p:cNvSpPr/>
          <p:nvPr/>
        </p:nvSpPr>
        <p:spPr>
          <a:xfrm>
            <a:off x="15215612" y="0"/>
            <a:ext cx="3072388" cy="10858500"/>
          </a:xfrm>
          <a:prstGeom prst="rect">
            <a:avLst/>
          </a:prstGeom>
          <a:solidFill>
            <a:srgbClr val="EBEBEB"/>
          </a:solidFill>
        </p:spPr>
        <p:txBody>
          <a:bodyPr/>
          <a:lstStyle/>
          <a:p>
            <a:endParaRPr lang="en-US"/>
          </a:p>
        </p:txBody>
      </p:sp>
      <p:sp>
        <p:nvSpPr>
          <p:cNvPr id="5" name="TextBox 5"/>
          <p:cNvSpPr txBox="1"/>
          <p:nvPr/>
        </p:nvSpPr>
        <p:spPr>
          <a:xfrm>
            <a:off x="429553" y="525688"/>
            <a:ext cx="12434312" cy="866855"/>
          </a:xfrm>
          <a:prstGeom prst="rect">
            <a:avLst/>
          </a:prstGeom>
        </p:spPr>
        <p:txBody>
          <a:bodyPr lIns="0" tIns="0" rIns="0" bIns="0" rtlCol="0" anchor="t">
            <a:spAutoFit/>
          </a:bodyPr>
          <a:lstStyle/>
          <a:p>
            <a:pPr>
              <a:lnSpc>
                <a:spcPts val="6272"/>
              </a:lnSpc>
            </a:pPr>
            <a:r>
              <a:rPr lang="en-US" sz="6400">
                <a:solidFill>
                  <a:srgbClr val="D8B192"/>
                </a:solidFill>
                <a:latin typeface="Halant Medium"/>
                <a:cs typeface="Halant Medium"/>
              </a:rPr>
              <a:t>Promotional Plan </a:t>
            </a:r>
          </a:p>
        </p:txBody>
      </p:sp>
      <p:sp>
        <p:nvSpPr>
          <p:cNvPr id="7" name="TextBox 6">
            <a:extLst>
              <a:ext uri="{FF2B5EF4-FFF2-40B4-BE49-F238E27FC236}">
                <a16:creationId xmlns:a16="http://schemas.microsoft.com/office/drawing/2014/main" id="{F1A79AA0-42AB-0A35-C0C2-3790BA231A35}"/>
              </a:ext>
            </a:extLst>
          </p:cNvPr>
          <p:cNvSpPr txBox="1"/>
          <p:nvPr/>
        </p:nvSpPr>
        <p:spPr>
          <a:xfrm>
            <a:off x="9711897" y="2808118"/>
            <a:ext cx="462679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sz="2400">
                <a:solidFill>
                  <a:schemeClr val="bg1"/>
                </a:solidFill>
                <a:latin typeface="Halant Medium"/>
                <a:cs typeface="Arial"/>
              </a:rPr>
              <a:t>40-second-long promotional video via social media.</a:t>
            </a:r>
            <a:endParaRPr lang="en-US" sz="2400">
              <a:solidFill>
                <a:schemeClr val="bg1"/>
              </a:solidFill>
              <a:latin typeface="Halant Medium"/>
              <a:cs typeface="Halant Medium"/>
            </a:endParaRPr>
          </a:p>
          <a:p>
            <a:pPr marL="285750" indent="-285750" algn="ctr">
              <a:buFont typeface="Arial"/>
              <a:buChar char="•"/>
            </a:pPr>
            <a:endParaRPr lang="en-US" sz="2400">
              <a:solidFill>
                <a:schemeClr val="bg1"/>
              </a:solidFill>
              <a:latin typeface="Halant Medium"/>
              <a:cs typeface="Arial"/>
            </a:endParaRPr>
          </a:p>
          <a:p>
            <a:pPr marL="285750" indent="-285750" algn="ctr">
              <a:buFont typeface="Arial"/>
              <a:buChar char="•"/>
            </a:pPr>
            <a:r>
              <a:rPr lang="en-US" sz="2400">
                <a:solidFill>
                  <a:schemeClr val="bg1"/>
                </a:solidFill>
                <a:latin typeface="Halant Medium"/>
                <a:cs typeface="Arial"/>
              </a:rPr>
              <a:t>Volunteer footage of their work in the field utilizing the app.</a:t>
            </a:r>
          </a:p>
          <a:p>
            <a:pPr marL="285750" indent="-285750" algn="ctr">
              <a:buFont typeface="Arial"/>
              <a:buChar char="•"/>
            </a:pPr>
            <a:endParaRPr lang="en-US" sz="2400">
              <a:solidFill>
                <a:schemeClr val="bg1"/>
              </a:solidFill>
              <a:latin typeface="Halant Medium"/>
              <a:cs typeface="Arial"/>
            </a:endParaRPr>
          </a:p>
          <a:p>
            <a:pPr marL="285750" indent="-285750" algn="ctr">
              <a:buFont typeface="Arial"/>
              <a:buChar char="•"/>
            </a:pPr>
            <a:r>
              <a:rPr lang="en-US" sz="2400">
                <a:solidFill>
                  <a:schemeClr val="bg1"/>
                </a:solidFill>
                <a:latin typeface="Halant Medium"/>
                <a:cs typeface="Arial"/>
              </a:rPr>
              <a:t>Testimonies from volunteers regarding the benefits the application has brought into their work.</a:t>
            </a:r>
          </a:p>
          <a:p>
            <a:pPr marL="285750" indent="-285750" algn="ctr">
              <a:buFont typeface="Arial"/>
              <a:buChar char="•"/>
            </a:pPr>
            <a:endParaRPr lang="en-US" sz="2400">
              <a:solidFill>
                <a:schemeClr val="bg1"/>
              </a:solidFill>
              <a:latin typeface="Halant Medium"/>
              <a:cs typeface="Arial"/>
            </a:endParaRPr>
          </a:p>
        </p:txBody>
      </p:sp>
      <p:pic>
        <p:nvPicPr>
          <p:cNvPr id="6" name="Picture 5" descr="A collage of people smiling&#10;&#10;Description automatically generated">
            <a:extLst>
              <a:ext uri="{FF2B5EF4-FFF2-40B4-BE49-F238E27FC236}">
                <a16:creationId xmlns:a16="http://schemas.microsoft.com/office/drawing/2014/main" id="{64C4713E-88FC-A97E-B310-5F2999866AE7}"/>
              </a:ext>
            </a:extLst>
          </p:cNvPr>
          <p:cNvPicPr>
            <a:picLocks noChangeAspect="1"/>
          </p:cNvPicPr>
          <p:nvPr/>
        </p:nvPicPr>
        <p:blipFill>
          <a:blip r:embed="rId2"/>
          <a:stretch>
            <a:fillRect/>
          </a:stretch>
        </p:blipFill>
        <p:spPr>
          <a:xfrm>
            <a:off x="1104315" y="1594810"/>
            <a:ext cx="7747426" cy="6197941"/>
          </a:xfrm>
          <a:prstGeom prst="rect">
            <a:avLst/>
          </a:prstGeom>
        </p:spPr>
      </p:pic>
      <p:sp>
        <p:nvSpPr>
          <p:cNvPr id="8" name="TextBox 7">
            <a:extLst>
              <a:ext uri="{FF2B5EF4-FFF2-40B4-BE49-F238E27FC236}">
                <a16:creationId xmlns:a16="http://schemas.microsoft.com/office/drawing/2014/main" id="{2585F1D5-1D77-24ED-C858-BB9CA967BDC0}"/>
              </a:ext>
            </a:extLst>
          </p:cNvPr>
          <p:cNvSpPr txBox="1"/>
          <p:nvPr/>
        </p:nvSpPr>
        <p:spPr>
          <a:xfrm>
            <a:off x="2567847" y="8318956"/>
            <a:ext cx="428419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accent6">
                    <a:lumMod val="40000"/>
                    <a:lumOff val="60000"/>
                  </a:schemeClr>
                </a:solidFill>
                <a:latin typeface="Halant Semi-Bold"/>
                <a:ea typeface="Calibri"/>
                <a:cs typeface="Calibri"/>
              </a:rPr>
              <a:t>"I AM A VOLUNTEER AND I USE VOLUNTEERUNITED"</a:t>
            </a:r>
            <a:endParaRPr lang="en-US" sz="3200" b="1" dirty="0">
              <a:solidFill>
                <a:schemeClr val="accent6">
                  <a:lumMod val="40000"/>
                  <a:lumOff val="60000"/>
                </a:schemeClr>
              </a:solidFill>
              <a:latin typeface="Halant Semi-Bold"/>
              <a:cs typeface="Halant Semi-Bold"/>
            </a:endParaRPr>
          </a:p>
        </p:txBody>
      </p:sp>
      <p:pic>
        <p:nvPicPr>
          <p:cNvPr id="9" name="Picture 8" descr="A green and black logo&#10;&#10;Description automatically generated">
            <a:extLst>
              <a:ext uri="{FF2B5EF4-FFF2-40B4-BE49-F238E27FC236}">
                <a16:creationId xmlns:a16="http://schemas.microsoft.com/office/drawing/2014/main" id="{1782328C-5E41-DAE9-C6C7-5FCD9E8BCCFB}"/>
              </a:ext>
            </a:extLst>
          </p:cNvPr>
          <p:cNvPicPr>
            <a:picLocks noChangeAspect="1"/>
          </p:cNvPicPr>
          <p:nvPr/>
        </p:nvPicPr>
        <p:blipFill>
          <a:blip r:embed="rId3"/>
          <a:stretch>
            <a:fillRect/>
          </a:stretch>
        </p:blipFill>
        <p:spPr>
          <a:xfrm>
            <a:off x="15778900" y="-5381"/>
            <a:ext cx="2499369" cy="2433885"/>
          </a:xfrm>
          <a:prstGeom prst="rect">
            <a:avLst/>
          </a:prstGeom>
        </p:spPr>
      </p:pic>
      <p:sp>
        <p:nvSpPr>
          <p:cNvPr id="3" name="TextBox 2">
            <a:extLst>
              <a:ext uri="{FF2B5EF4-FFF2-40B4-BE49-F238E27FC236}">
                <a16:creationId xmlns:a16="http://schemas.microsoft.com/office/drawing/2014/main" id="{E39E2B71-2283-6DAF-D6B5-4507D83AD48C}"/>
              </a:ext>
            </a:extLst>
          </p:cNvPr>
          <p:cNvSpPr txBox="1"/>
          <p:nvPr/>
        </p:nvSpPr>
        <p:spPr>
          <a:xfrm rot="10800000" flipV="1">
            <a:off x="16159348" y="943939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205352"/>
                </a:solidFill>
                <a:latin typeface="Halant Semi-Bold"/>
              </a:rPr>
              <a:t>09</a:t>
            </a:r>
            <a:endParaRPr lang="en-US"/>
          </a:p>
        </p:txBody>
      </p:sp>
    </p:spTree>
    <p:extLst>
      <p:ext uri="{BB962C8B-B14F-4D97-AF65-F5344CB8AC3E}">
        <p14:creationId xmlns:p14="http://schemas.microsoft.com/office/powerpoint/2010/main" val="245328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0d45d1c-1c2c-4341-8474-c171e918b233" xsi:nil="true"/>
    <lcf76f155ced4ddcb4097134ff3c332f xmlns="d714e789-dbc8-4446-b0c6-89d56582d19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1C6A5D37A6F54F8AD5E2B05A494DC7" ma:contentTypeVersion="9" ma:contentTypeDescription="Create a new document." ma:contentTypeScope="" ma:versionID="a16696d1a9a82d6182f8e61b862327b9">
  <xsd:schema xmlns:xsd="http://www.w3.org/2001/XMLSchema" xmlns:xs="http://www.w3.org/2001/XMLSchema" xmlns:p="http://schemas.microsoft.com/office/2006/metadata/properties" xmlns:ns2="d714e789-dbc8-4446-b0c6-89d56582d19c" xmlns:ns3="80d45d1c-1c2c-4341-8474-c171e918b233" targetNamespace="http://schemas.microsoft.com/office/2006/metadata/properties" ma:root="true" ma:fieldsID="7ec06e99aba3a64a983e2d80de22fbd7" ns2:_="" ns3:_="">
    <xsd:import namespace="d714e789-dbc8-4446-b0c6-89d56582d19c"/>
    <xsd:import namespace="80d45d1c-1c2c-4341-8474-c171e918b23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4e789-dbc8-4446-b0c6-89d56582d1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d45d1c-1c2c-4341-8474-c171e918b23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f8be098-d6db-4b84-991d-20f2fd17fd95}" ma:internalName="TaxCatchAll" ma:showField="CatchAllData" ma:web="80d45d1c-1c2c-4341-8474-c171e918b2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1F4995-EFEF-4FE8-AAE2-605F803B25AA}">
  <ds:schemaRefs>
    <ds:schemaRef ds:uri="http://schemas.microsoft.com/sharepoint/v3/contenttype/forms"/>
  </ds:schemaRefs>
</ds:datastoreItem>
</file>

<file path=customXml/itemProps2.xml><?xml version="1.0" encoding="utf-8"?>
<ds:datastoreItem xmlns:ds="http://schemas.openxmlformats.org/officeDocument/2006/customXml" ds:itemID="{12A26116-89C8-47C0-B655-158A6AB592F6}">
  <ds:schemaRefs>
    <ds:schemaRef ds:uri="http://schemas.microsoft.com/office/2006/documentManagement/types"/>
    <ds:schemaRef ds:uri="http://schemas.microsoft.com/office/2006/metadata/properties"/>
    <ds:schemaRef ds:uri="http://purl.org/dc/terms/"/>
    <ds:schemaRef ds:uri="http://purl.org/dc/dcmitype/"/>
    <ds:schemaRef ds:uri="http://purl.org/dc/elements/1.1/"/>
    <ds:schemaRef ds:uri="80d45d1c-1c2c-4341-8474-c171e918b233"/>
    <ds:schemaRef ds:uri="http://www.w3.org/XML/1998/namespace"/>
    <ds:schemaRef ds:uri="http://schemas.microsoft.com/office/infopath/2007/PartnerControls"/>
    <ds:schemaRef ds:uri="http://schemas.openxmlformats.org/package/2006/metadata/core-properties"/>
    <ds:schemaRef ds:uri="d714e789-dbc8-4446-b0c6-89d56582d19c"/>
  </ds:schemaRefs>
</ds:datastoreItem>
</file>

<file path=customXml/itemProps3.xml><?xml version="1.0" encoding="utf-8"?>
<ds:datastoreItem xmlns:ds="http://schemas.openxmlformats.org/officeDocument/2006/customXml" ds:itemID="{A55752AC-2FB0-4604-85F1-DD8D2AA4F869}">
  <ds:schemaRefs>
    <ds:schemaRef ds:uri="80d45d1c-1c2c-4341-8474-c171e918b233"/>
    <ds:schemaRef ds:uri="d714e789-dbc8-4446-b0c6-89d56582d1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1363</Words>
  <Application>Microsoft Macintosh PowerPoint</Application>
  <PresentationFormat>Custom</PresentationFormat>
  <Paragraphs>268</Paragraphs>
  <Slides>30</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Arial,Sans-Serif</vt:lpstr>
      <vt:lpstr>Halant Light</vt:lpstr>
      <vt:lpstr>Wingdings</vt:lpstr>
      <vt:lpstr>Halant Semi-Bold</vt:lpstr>
      <vt:lpstr>Courier New</vt:lpstr>
      <vt:lpstr>Arial</vt:lpstr>
      <vt:lpstr>Halant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Illustrated Sustainable World Presentation</dc:title>
  <cp:lastModifiedBy>Lancho Poza, Nerea</cp:lastModifiedBy>
  <cp:revision>3</cp:revision>
  <cp:lastPrinted>2023-12-14T14:16:46Z</cp:lastPrinted>
  <dcterms:created xsi:type="dcterms:W3CDTF">2006-08-16T00:00:00Z</dcterms:created>
  <dcterms:modified xsi:type="dcterms:W3CDTF">2023-12-15T19:37:47Z</dcterms:modified>
  <dc:identifier>DAF2ro7SNHU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0x010100281C6A5D37A6F54F8AD5E2B05A494DC7</vt:lpwstr>
  </property>
  <property fmtid="{D5CDD505-2E9C-101B-9397-08002B2CF9AE}" pid="3" name="MediaServiceImageTags">
    <vt:lpwstr/>
  </property>
</Properties>
</file>